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4" r:id="rId2"/>
    <p:sldId id="257" r:id="rId3"/>
    <p:sldId id="259" r:id="rId4"/>
    <p:sldId id="260" r:id="rId5"/>
    <p:sldId id="261" r:id="rId6"/>
    <p:sldId id="262" r:id="rId7"/>
    <p:sldId id="263" r:id="rId8"/>
    <p:sldId id="264" r:id="rId9"/>
    <p:sldId id="265" r:id="rId10"/>
    <p:sldId id="266" r:id="rId11"/>
    <p:sldId id="283" r:id="rId12"/>
    <p:sldId id="284" r:id="rId13"/>
    <p:sldId id="296" r:id="rId14"/>
    <p:sldId id="285" r:id="rId15"/>
    <p:sldId id="28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B90"/>
    <a:srgbClr val="71D6FE"/>
    <a:srgbClr val="00BFFF"/>
    <a:srgbClr val="00C7FF"/>
    <a:srgbClr val="66CCFF"/>
    <a:srgbClr val="A1E458"/>
    <a:srgbClr val="067C60"/>
    <a:srgbClr val="1BA987"/>
    <a:srgbClr val="3BA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35"/>
    <p:restoredTop sz="94674"/>
  </p:normalViewPr>
  <p:slideViewPr>
    <p:cSldViewPr>
      <p:cViewPr varScale="1">
        <p:scale>
          <a:sx n="84" d="100"/>
          <a:sy n="84" d="100"/>
        </p:scale>
        <p:origin x="1344" y="48"/>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DE391-395F-7A41-8154-F13F2BEAE89F}" type="datetimeFigureOut">
              <a:rPr lang="tr-TR" smtClean="0"/>
              <a:t>20.04.2021</a:t>
            </a:fld>
            <a:endParaRPr lang="tr-TR"/>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C144F-3C35-E14C-8E81-61BFD9398643}" type="slidenum">
              <a:rPr lang="tr-TR" smtClean="0"/>
              <a:t>‹#›</a:t>
            </a:fld>
            <a:endParaRPr lang="tr-TR"/>
          </a:p>
        </p:txBody>
      </p:sp>
    </p:spTree>
    <p:extLst>
      <p:ext uri="{BB962C8B-B14F-4D97-AF65-F5344CB8AC3E}">
        <p14:creationId xmlns:p14="http://schemas.microsoft.com/office/powerpoint/2010/main" val="405915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E12C144F-3C35-E14C-8E81-61BFD9398643}" type="slidenum">
              <a:rPr lang="tr-TR" smtClean="0"/>
              <a:t>3</a:t>
            </a:fld>
            <a:endParaRPr lang="tr-TR"/>
          </a:p>
        </p:txBody>
      </p:sp>
    </p:spTree>
    <p:extLst>
      <p:ext uri="{BB962C8B-B14F-4D97-AF65-F5344CB8AC3E}">
        <p14:creationId xmlns:p14="http://schemas.microsoft.com/office/powerpoint/2010/main" val="284284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E12C144F-3C35-E14C-8E81-61BFD9398643}" type="slidenum">
              <a:rPr lang="tr-TR" smtClean="0"/>
              <a:t>18</a:t>
            </a:fld>
            <a:endParaRPr lang="tr-TR"/>
          </a:p>
        </p:txBody>
      </p:sp>
    </p:spTree>
    <p:extLst>
      <p:ext uri="{BB962C8B-B14F-4D97-AF65-F5344CB8AC3E}">
        <p14:creationId xmlns:p14="http://schemas.microsoft.com/office/powerpoint/2010/main" val="217342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742950" y="2130426"/>
            <a:ext cx="8420100" cy="1470025"/>
          </a:xfrm>
        </p:spPr>
        <p:txBody>
          <a:bodyPr/>
          <a:lstStyle/>
          <a:p>
            <a:r>
              <a:rPr lang="tr-TR"/>
              <a:t>Asıl başlık stili için tıklatın</a:t>
            </a:r>
          </a:p>
        </p:txBody>
      </p:sp>
      <p:sp>
        <p:nvSpPr>
          <p:cNvPr id="3" name="Alt Başlık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25F59426-6813-4ADF-94B6-52B9BFC049A4}" type="datetimeFigureOut">
              <a:rPr lang="tr-TR" smtClean="0"/>
              <a:t>20.04.2021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3695917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5F59426-6813-4ADF-94B6-52B9BFC049A4}" type="datetimeFigureOut">
              <a:rPr lang="tr-TR" smtClean="0"/>
              <a:t>20.04.2021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2586154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780337" y="274639"/>
            <a:ext cx="2414588"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536575" y="274639"/>
            <a:ext cx="7078663"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5F59426-6813-4ADF-94B6-52B9BFC049A4}" type="datetimeFigureOut">
              <a:rPr lang="tr-TR" smtClean="0"/>
              <a:t>20.04.2021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115742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5F59426-6813-4ADF-94B6-52B9BFC049A4}" type="datetimeFigureOut">
              <a:rPr lang="tr-TR" smtClean="0"/>
              <a:t>20.04.2021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190102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82506" y="4406901"/>
            <a:ext cx="84201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25F59426-6813-4ADF-94B6-52B9BFC049A4}" type="datetimeFigureOut">
              <a:rPr lang="tr-TR" smtClean="0"/>
              <a:t>20.04.2021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3733309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25F59426-6813-4ADF-94B6-52B9BFC049A4}" type="datetimeFigureOut">
              <a:rPr lang="tr-TR" smtClean="0"/>
              <a:t>20.04.2021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59226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95300" y="274638"/>
            <a:ext cx="8915400" cy="1143000"/>
          </a:xfrm>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5F59426-6813-4ADF-94B6-52B9BFC049A4}" type="datetimeFigureOut">
              <a:rPr lang="tr-TR" smtClean="0"/>
              <a:t>20.04.2021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312020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25F59426-6813-4ADF-94B6-52B9BFC049A4}" type="datetimeFigureOut">
              <a:rPr lang="tr-TR" smtClean="0"/>
              <a:t>20.04.2021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411489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5F59426-6813-4ADF-94B6-52B9BFC049A4}" type="datetimeFigureOut">
              <a:rPr lang="tr-TR" smtClean="0"/>
              <a:t>20.04.2021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3355719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95300" y="273050"/>
            <a:ext cx="3259006"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5F59426-6813-4ADF-94B6-52B9BFC049A4}" type="datetimeFigureOut">
              <a:rPr lang="tr-TR" smtClean="0"/>
              <a:t>20.04.2021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414070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941645" y="4800600"/>
            <a:ext cx="59436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25F59426-6813-4ADF-94B6-52B9BFC049A4}" type="datetimeFigureOut">
              <a:rPr lang="tr-TR" smtClean="0"/>
              <a:t>20.04.2021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033334D-544D-4D73-9780-D51F02ADF318}" type="slidenum">
              <a:rPr lang="tr-TR" smtClean="0"/>
              <a:t>‹#›</a:t>
            </a:fld>
            <a:endParaRPr lang="tr-TR"/>
          </a:p>
        </p:txBody>
      </p:sp>
    </p:spTree>
    <p:extLst>
      <p:ext uri="{BB962C8B-B14F-4D97-AF65-F5344CB8AC3E}">
        <p14:creationId xmlns:p14="http://schemas.microsoft.com/office/powerpoint/2010/main" val="104888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59426-6813-4ADF-94B6-52B9BFC049A4}" type="datetimeFigureOut">
              <a:rPr lang="tr-TR" smtClean="0"/>
              <a:t>20.04.2021</a:t>
            </a:fld>
            <a:endParaRPr lang="tr-TR"/>
          </a:p>
        </p:txBody>
      </p:sp>
      <p:sp>
        <p:nvSpPr>
          <p:cNvPr id="5" name="Altbilgi Yer Tutucusu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3334D-544D-4D73-9780-D51F02ADF318}" type="slidenum">
              <a:rPr lang="tr-TR" smtClean="0"/>
              <a:t>‹#›</a:t>
            </a:fld>
            <a:endParaRPr lang="tr-TR"/>
          </a:p>
        </p:txBody>
      </p:sp>
    </p:spTree>
    <p:extLst>
      <p:ext uri="{BB962C8B-B14F-4D97-AF65-F5344CB8AC3E}">
        <p14:creationId xmlns:p14="http://schemas.microsoft.com/office/powerpoint/2010/main" val="2153191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4546B24-A043-6B44-81FB-0258D90AC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6" name="Picture 5">
            <a:extLst>
              <a:ext uri="{FF2B5EF4-FFF2-40B4-BE49-F238E27FC236}">
                <a16:creationId xmlns="" xmlns:a16="http://schemas.microsoft.com/office/drawing/2014/main" id="{FF7923E2-81B8-514F-8318-ADB5F81B82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552" y="5589240"/>
            <a:ext cx="8208912" cy="1100252"/>
          </a:xfrm>
          <a:prstGeom prst="rect">
            <a:avLst/>
          </a:prstGeom>
        </p:spPr>
      </p:pic>
    </p:spTree>
    <p:extLst>
      <p:ext uri="{BB962C8B-B14F-4D97-AF65-F5344CB8AC3E}">
        <p14:creationId xmlns:p14="http://schemas.microsoft.com/office/powerpoint/2010/main" val="18167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7684"/>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 xmlns:a16="http://schemas.microsoft.com/office/drawing/2014/main" id="{EB3F5812-063A-4B4E-B1D6-F0DF185C1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DFE59284-B641-F84B-8770-1A68CB028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2" name="Picture 2" descr="C:\Users\Admin\Desktop\PSİKOLOJİK İLK YARDIM SUNUM\Çizimler MERVE\DİY-çizim merve\19 copy.png">
            <a:extLst>
              <a:ext uri="{FF2B5EF4-FFF2-40B4-BE49-F238E27FC236}">
                <a16:creationId xmlns="" xmlns:a16="http://schemas.microsoft.com/office/drawing/2014/main" id="{4480B135-712A-BC45-AB0D-85E243470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880992" y="1724311"/>
            <a:ext cx="6617236" cy="5850140"/>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
            <a:extLst>
              <a:ext uri="{FF2B5EF4-FFF2-40B4-BE49-F238E27FC236}">
                <a16:creationId xmlns="" xmlns:a16="http://schemas.microsoft.com/office/drawing/2014/main" id="{E4611A76-8750-C34D-B9B7-C08FCDF96EA6}"/>
              </a:ext>
            </a:extLst>
          </p:cNvPr>
          <p:cNvSpPr/>
          <p:nvPr/>
        </p:nvSpPr>
        <p:spPr>
          <a:xfrm>
            <a:off x="1136576" y="1896413"/>
            <a:ext cx="3456384" cy="4093428"/>
          </a:xfrm>
          <a:prstGeom prst="rect">
            <a:avLst/>
          </a:prstGeom>
        </p:spPr>
        <p:txBody>
          <a:bodyPr wrap="square">
            <a:spAutoFit/>
          </a:bodyPr>
          <a:lstStyle/>
          <a:p>
            <a:r>
              <a:rPr lang="tr-TR" sz="2000" dirty="0"/>
              <a:t>Psikolojik ilk yardım</a:t>
            </a:r>
            <a:r>
              <a:rPr lang="tr-TR" sz="2000" i="1" dirty="0"/>
              <a:t>,</a:t>
            </a:r>
            <a:r>
              <a:rPr lang="tr-TR" sz="2000" dirty="0"/>
              <a:t> kriz ve </a:t>
            </a:r>
            <a:r>
              <a:rPr lang="tr-TR" sz="2000" dirty="0" err="1"/>
              <a:t>travmatik</a:t>
            </a:r>
            <a:r>
              <a:rPr lang="tr-TR" sz="2000" dirty="0"/>
              <a:t> olaylar sırasında ya da hemen sonrasında, olaydan etkilenen kişilerin temel fiziksel ya da psikolojik ihtiyaçlarının karşılanması, olayın bireyler üzerindeki etkilerinin ve olası travma sonrası stres belirtilerinin olabildiğince azaltılması, kısa ve uzun dönemde daha uyum sağlayıcı bir işlevselliğin ve baş etmenin artırılması amacıyla uygulanır.</a:t>
            </a:r>
          </a:p>
        </p:txBody>
      </p:sp>
      <p:sp>
        <p:nvSpPr>
          <p:cNvPr id="10" name="Chevron 9">
            <a:extLst>
              <a:ext uri="{FF2B5EF4-FFF2-40B4-BE49-F238E27FC236}">
                <a16:creationId xmlns="" xmlns:a16="http://schemas.microsoft.com/office/drawing/2014/main" id="{ADD05BFB-44E4-F54C-93F2-EE4A82D4988E}"/>
              </a:ext>
            </a:extLst>
          </p:cNvPr>
          <p:cNvSpPr/>
          <p:nvPr/>
        </p:nvSpPr>
        <p:spPr>
          <a:xfrm>
            <a:off x="-447600" y="1117990"/>
            <a:ext cx="1305591"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 name="Rectangle 1">
            <a:extLst>
              <a:ext uri="{FF2B5EF4-FFF2-40B4-BE49-F238E27FC236}">
                <a16:creationId xmlns="" xmlns:a16="http://schemas.microsoft.com/office/drawing/2014/main" id="{FC7DD1D6-0C02-284D-BFDE-F3758A6BE3D6}"/>
              </a:ext>
            </a:extLst>
          </p:cNvPr>
          <p:cNvSpPr/>
          <p:nvPr/>
        </p:nvSpPr>
        <p:spPr>
          <a:xfrm>
            <a:off x="1129533" y="1139536"/>
            <a:ext cx="5487977" cy="584775"/>
          </a:xfrm>
          <a:prstGeom prst="rect">
            <a:avLst/>
          </a:prstGeom>
        </p:spPr>
        <p:txBody>
          <a:bodyPr wrap="none">
            <a:spAutoFit/>
          </a:bodyPr>
          <a:lstStyle/>
          <a:p>
            <a:r>
              <a:rPr lang="tr-TR" sz="3200" b="1" dirty="0">
                <a:solidFill>
                  <a:srgbClr val="0070C0"/>
                </a:solidFill>
              </a:rPr>
              <a:t>Psikolojik İlk Yardımın Amaçları</a:t>
            </a:r>
            <a:endParaRPr lang="tr-TR" sz="3200" dirty="0">
              <a:solidFill>
                <a:srgbClr val="0070C0"/>
              </a:solidFill>
            </a:endParaRPr>
          </a:p>
        </p:txBody>
      </p:sp>
      <p:pic>
        <p:nvPicPr>
          <p:cNvPr id="11" name="Picture 10">
            <a:extLst>
              <a:ext uri="{FF2B5EF4-FFF2-40B4-BE49-F238E27FC236}">
                <a16:creationId xmlns="" xmlns:a16="http://schemas.microsoft.com/office/drawing/2014/main" id="{ED2D83B1-EA89-CC4C-8BF4-7A8EA95F7C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81328"/>
            <a:ext cx="2144688" cy="414996"/>
          </a:xfrm>
          <a:prstGeom prst="rect">
            <a:avLst/>
          </a:prstGeom>
        </p:spPr>
      </p:pic>
    </p:spTree>
    <p:extLst>
      <p:ext uri="{BB962C8B-B14F-4D97-AF65-F5344CB8AC3E}">
        <p14:creationId xmlns:p14="http://schemas.microsoft.com/office/powerpoint/2010/main" val="240108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1"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6" presetClass="emph" presetSubtype="0" fill="hold" nodeType="afterEffect">
                                  <p:stCondLst>
                                    <p:cond delay="0"/>
                                  </p:stCondLst>
                                  <p:childTnLst>
                                    <p:animScale>
                                      <p:cBhvr>
                                        <p:cTn id="21" dur="20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0"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5" y="-171400"/>
            <a:ext cx="9930649" cy="691541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557924" y="2735492"/>
            <a:ext cx="6295697" cy="3170099"/>
          </a:xfrm>
          <a:prstGeom prst="rect">
            <a:avLst/>
          </a:prstGeom>
        </p:spPr>
        <p:txBody>
          <a:bodyPr wrap="square">
            <a:spAutoFit/>
          </a:bodyPr>
          <a:lstStyle/>
          <a:p>
            <a:r>
              <a:rPr lang="tr-TR" sz="2000" dirty="0"/>
              <a:t>Okul temelli psikolojik ilk yardımı (PİY-Okul), okul ortamında ya da okul dışında bir alanda ortaya çıkan kritik ve acil bir durumun hemen sonrasında öğrencilere, ailelere, okul personeline ve diğer kişi ve kurumlara yardımcı olmayı amaçlayan kanıta dayalı bir müdahale modelidir. Bu model, okulda ortaya çıkan </a:t>
            </a:r>
            <a:r>
              <a:rPr lang="tr-TR" sz="2000" dirty="0" err="1"/>
              <a:t>travmatik</a:t>
            </a:r>
            <a:r>
              <a:rPr lang="tr-TR" sz="2000" dirty="0"/>
              <a:t> ve kriz durumlarının sonrasında başlangıçtaki sorunları azaltmak, öğrencilerde ve okul personelinde, kısa ve uzun vadede daha  etkili, işlevsel ve uyum sağlayıcı başa çıkmayı</a:t>
            </a:r>
          </a:p>
          <a:p>
            <a:r>
              <a:rPr lang="tr-TR" sz="2000" dirty="0"/>
              <a:t>teşvik etmek için  tasarlanmıştır.</a:t>
            </a:r>
          </a:p>
        </p:txBody>
      </p:sp>
      <p:pic>
        <p:nvPicPr>
          <p:cNvPr id="7" name="Resim 6">
            <a:extLst>
              <a:ext uri="{FF2B5EF4-FFF2-40B4-BE49-F238E27FC236}">
                <a16:creationId xmlns="" xmlns:a16="http://schemas.microsoft.com/office/drawing/2014/main" id="{457D550C-F385-2546-A4BA-818BE98D9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27384"/>
            <a:ext cx="5881997" cy="891211"/>
          </a:xfrm>
          <a:prstGeom prst="rect">
            <a:avLst/>
          </a:prstGeom>
        </p:spPr>
      </p:pic>
      <p:pic>
        <p:nvPicPr>
          <p:cNvPr id="8" name="Resim 6">
            <a:extLst>
              <a:ext uri="{FF2B5EF4-FFF2-40B4-BE49-F238E27FC236}">
                <a16:creationId xmlns="" xmlns:a16="http://schemas.microsoft.com/office/drawing/2014/main" id="{BAD2C6C2-508D-AA4F-BAD7-62D9CC99F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85748"/>
            <a:ext cx="5881997" cy="891211"/>
          </a:xfrm>
          <a:prstGeom prst="rect">
            <a:avLst/>
          </a:prstGeom>
        </p:spPr>
      </p:pic>
      <p:sp>
        <p:nvSpPr>
          <p:cNvPr id="12" name="Chevron 11">
            <a:extLst>
              <a:ext uri="{FF2B5EF4-FFF2-40B4-BE49-F238E27FC236}">
                <a16:creationId xmlns="" xmlns:a16="http://schemas.microsoft.com/office/drawing/2014/main" id="{27F3FEF3-746B-DE44-B505-E414E39D58D6}"/>
              </a:ext>
            </a:extLst>
          </p:cNvPr>
          <p:cNvSpPr/>
          <p:nvPr/>
        </p:nvSpPr>
        <p:spPr>
          <a:xfrm>
            <a:off x="-375592" y="1637838"/>
            <a:ext cx="1888795"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Rectangle 12">
            <a:extLst>
              <a:ext uri="{FF2B5EF4-FFF2-40B4-BE49-F238E27FC236}">
                <a16:creationId xmlns="" xmlns:a16="http://schemas.microsoft.com/office/drawing/2014/main" id="{991AF766-A5DA-8E4A-B04A-97926A9527F8}"/>
              </a:ext>
            </a:extLst>
          </p:cNvPr>
          <p:cNvSpPr/>
          <p:nvPr/>
        </p:nvSpPr>
        <p:spPr>
          <a:xfrm>
            <a:off x="1557924" y="1478118"/>
            <a:ext cx="4797082" cy="1077218"/>
          </a:xfrm>
          <a:prstGeom prst="rect">
            <a:avLst/>
          </a:prstGeom>
        </p:spPr>
        <p:txBody>
          <a:bodyPr wrap="none">
            <a:spAutoFit/>
          </a:bodyPr>
          <a:lstStyle/>
          <a:p>
            <a:r>
              <a:rPr lang="tr-TR" sz="3200" b="1" dirty="0">
                <a:solidFill>
                  <a:srgbClr val="0070C0"/>
                </a:solidFill>
              </a:rPr>
              <a:t>Okul Temelli</a:t>
            </a:r>
          </a:p>
          <a:p>
            <a:r>
              <a:rPr lang="tr-TR" sz="3200" b="1" dirty="0">
                <a:solidFill>
                  <a:srgbClr val="0070C0"/>
                </a:solidFill>
              </a:rPr>
              <a:t>Psikolojik İlk Yardım Nedir?</a:t>
            </a:r>
            <a:endParaRPr lang="tr-TR" sz="3200" dirty="0">
              <a:solidFill>
                <a:srgbClr val="0070C0"/>
              </a:solidFill>
            </a:endParaRPr>
          </a:p>
        </p:txBody>
      </p:sp>
      <p:pic>
        <p:nvPicPr>
          <p:cNvPr id="10" name="Picture 9">
            <a:extLst>
              <a:ext uri="{FF2B5EF4-FFF2-40B4-BE49-F238E27FC236}">
                <a16:creationId xmlns="" xmlns:a16="http://schemas.microsoft.com/office/drawing/2014/main" id="{09375CAD-3201-4349-98A8-E2338B28BB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6989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1"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12" grpId="1"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132793" y="1181260"/>
            <a:ext cx="6733125" cy="1077218"/>
          </a:xfrm>
          <a:prstGeom prst="rect">
            <a:avLst/>
          </a:prstGeom>
        </p:spPr>
        <p:txBody>
          <a:bodyPr wrap="none">
            <a:spAutoFit/>
          </a:bodyPr>
          <a:lstStyle/>
          <a:p>
            <a:r>
              <a:rPr lang="tr-TR" sz="3200" b="1" dirty="0">
                <a:solidFill>
                  <a:srgbClr val="0070C0"/>
                </a:solidFill>
              </a:rPr>
              <a:t>Okul Temelli</a:t>
            </a:r>
          </a:p>
          <a:p>
            <a:r>
              <a:rPr lang="tr-TR" sz="3200" b="1" dirty="0">
                <a:solidFill>
                  <a:srgbClr val="0070C0"/>
                </a:solidFill>
              </a:rPr>
              <a:t>Psikolojik İlk Yardımın Temel Hedefleri </a:t>
            </a:r>
            <a:endParaRPr lang="tr-TR" sz="3200" dirty="0">
              <a:solidFill>
                <a:srgbClr val="0070C0"/>
              </a:solidFill>
            </a:endParaRPr>
          </a:p>
        </p:txBody>
      </p:sp>
      <p:sp>
        <p:nvSpPr>
          <p:cNvPr id="12" name="Dikdörtgen 11"/>
          <p:cNvSpPr/>
          <p:nvPr/>
        </p:nvSpPr>
        <p:spPr>
          <a:xfrm>
            <a:off x="980235" y="2450578"/>
            <a:ext cx="6709069" cy="3477875"/>
          </a:xfrm>
          <a:prstGeom prst="rect">
            <a:avLst/>
          </a:prstGeom>
        </p:spPr>
        <p:txBody>
          <a:bodyPr wrap="square">
            <a:spAutoFit/>
          </a:bodyPr>
          <a:lstStyle/>
          <a:p>
            <a:pPr marL="342900" lvl="0" indent="-342900">
              <a:buFont typeface="Wingdings" pitchFamily="2" charset="2"/>
              <a:buChar char="v"/>
            </a:pPr>
            <a:r>
              <a:rPr lang="tr-TR" sz="2000" dirty="0"/>
              <a:t>Şefkatli bir yaklaşımla öğrenciler ve okul çalışanları ile olumlu bir iletişim kurmak,</a:t>
            </a:r>
          </a:p>
          <a:p>
            <a:pPr marL="342900" lvl="0" indent="-342900">
              <a:buFont typeface="Wingdings" pitchFamily="2" charset="2"/>
              <a:buChar char="v"/>
            </a:pPr>
            <a:r>
              <a:rPr lang="tr-TR" sz="2000" dirty="0"/>
              <a:t>Güvenliği artırmak, fiziksel ve duygusal rahatlama sağlamak,</a:t>
            </a:r>
          </a:p>
          <a:p>
            <a:pPr marL="342900" lvl="0" indent="-342900">
              <a:buFont typeface="Wingdings" pitchFamily="2" charset="2"/>
              <a:buChar char="v"/>
            </a:pPr>
            <a:r>
              <a:rPr lang="tr-TR" sz="2000" dirty="0"/>
              <a:t>Duygusal olarak bunalmış veya sarsılmış öğrencileri ve okul çalışanlarını sakinleştirmek ve gerekiyorsa ilgili yardım birimlerine yönlendirmek,</a:t>
            </a:r>
          </a:p>
          <a:p>
            <a:pPr marL="342900" lvl="0" indent="-342900">
              <a:buFont typeface="Wingdings" pitchFamily="2" charset="2"/>
              <a:buChar char="v"/>
            </a:pPr>
            <a:r>
              <a:rPr lang="tr-TR" sz="2000" dirty="0"/>
              <a:t>Öğrencilerin ve okul çalışanlarının acil ihtiyaçlarını belirlemelerine yardımcı olmak,</a:t>
            </a:r>
          </a:p>
          <a:p>
            <a:pPr marL="342900" lvl="0" indent="-342900">
              <a:buFont typeface="Wingdings" pitchFamily="2" charset="2"/>
              <a:buChar char="v"/>
            </a:pPr>
            <a:r>
              <a:rPr lang="tr-TR" sz="2000" dirty="0"/>
              <a:t>Öğrencilerin ve okul çalışanlarının acil ihtiyaçlarını ve  endişelerini gidermelerine yardımcı olmak için pratik yardım ve bilgi sunmak,</a:t>
            </a:r>
          </a:p>
        </p:txBody>
      </p:sp>
      <p:pic>
        <p:nvPicPr>
          <p:cNvPr id="7" name="Resim 6">
            <a:extLst>
              <a:ext uri="{FF2B5EF4-FFF2-40B4-BE49-F238E27FC236}">
                <a16:creationId xmlns="" xmlns:a16="http://schemas.microsoft.com/office/drawing/2014/main" id="{BF9EAC63-B7A6-0348-86A7-007F1D067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2BA100B8-F177-5240-84A5-BC1AFA05C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
        <p:nvSpPr>
          <p:cNvPr id="13" name="Chevron 12">
            <a:extLst>
              <a:ext uri="{FF2B5EF4-FFF2-40B4-BE49-F238E27FC236}">
                <a16:creationId xmlns="" xmlns:a16="http://schemas.microsoft.com/office/drawing/2014/main" id="{6F3DA474-2AA1-A741-8FFB-9140F6877369}"/>
              </a:ext>
            </a:extLst>
          </p:cNvPr>
          <p:cNvSpPr/>
          <p:nvPr/>
        </p:nvSpPr>
        <p:spPr>
          <a:xfrm>
            <a:off x="-447600" y="1364348"/>
            <a:ext cx="1580393"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0" name="Picture 9">
            <a:extLst>
              <a:ext uri="{FF2B5EF4-FFF2-40B4-BE49-F238E27FC236}">
                <a16:creationId xmlns="" xmlns:a16="http://schemas.microsoft.com/office/drawing/2014/main" id="{25C0FE95-F588-4642-971E-DFF5006FD4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7524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208584" y="1478587"/>
            <a:ext cx="5912003" cy="954107"/>
          </a:xfrm>
          <a:prstGeom prst="rect">
            <a:avLst/>
          </a:prstGeom>
        </p:spPr>
        <p:txBody>
          <a:bodyPr wrap="none">
            <a:spAutoFit/>
          </a:bodyPr>
          <a:lstStyle/>
          <a:p>
            <a:r>
              <a:rPr lang="tr-TR" sz="2800" b="1" dirty="0">
                <a:solidFill>
                  <a:srgbClr val="0070C0"/>
                </a:solidFill>
              </a:rPr>
              <a:t>Okul Temelli</a:t>
            </a:r>
          </a:p>
          <a:p>
            <a:r>
              <a:rPr lang="tr-TR" sz="2800" b="1" dirty="0">
                <a:solidFill>
                  <a:srgbClr val="0070C0"/>
                </a:solidFill>
              </a:rPr>
              <a:t>Psikolojik İlk Yardımın Temel Hedefleri </a:t>
            </a:r>
          </a:p>
        </p:txBody>
      </p:sp>
      <p:sp>
        <p:nvSpPr>
          <p:cNvPr id="12" name="Dikdörtgen 11"/>
          <p:cNvSpPr/>
          <p:nvPr/>
        </p:nvSpPr>
        <p:spPr>
          <a:xfrm>
            <a:off x="1136576" y="2708920"/>
            <a:ext cx="6984776" cy="2862322"/>
          </a:xfrm>
          <a:prstGeom prst="rect">
            <a:avLst/>
          </a:prstGeom>
        </p:spPr>
        <p:txBody>
          <a:bodyPr wrap="square">
            <a:spAutoFit/>
          </a:bodyPr>
          <a:lstStyle/>
          <a:p>
            <a:pPr marL="342900" lvl="0" indent="-342900">
              <a:buFont typeface="Wingdings" pitchFamily="2" charset="2"/>
              <a:buChar char="v"/>
            </a:pPr>
            <a:r>
              <a:rPr lang="tr-TR" sz="2000" dirty="0"/>
              <a:t>Öğrencilerin ve okul çalışanlarının, mümkün olan en kısa sürede sosyal desteğe ulaşmalarını sağlamak, </a:t>
            </a:r>
          </a:p>
          <a:p>
            <a:pPr marL="342900" lvl="0" indent="-342900">
              <a:buFont typeface="Wingdings" pitchFamily="2" charset="2"/>
              <a:buChar char="v"/>
            </a:pPr>
            <a:r>
              <a:rPr lang="tr-TR" sz="2000" dirty="0"/>
              <a:t>Öğrencilerin, okul çalışanlarının ve ailelerin, kendi başa çıkma çabalarını ve güçlü yönlerini kabul etmek, </a:t>
            </a:r>
          </a:p>
          <a:p>
            <a:pPr marL="342900" lvl="0" indent="-342900">
              <a:buFont typeface="Wingdings" pitchFamily="2" charset="2"/>
              <a:buChar char="v"/>
            </a:pPr>
            <a:r>
              <a:rPr lang="tr-TR" sz="2000" dirty="0"/>
              <a:t>Öğrencileri, okul çalışanlarını ve aileleri iyileşme süreçlerinde aktif bir rol üstlenmeleri için güçlendirmek,</a:t>
            </a:r>
          </a:p>
          <a:p>
            <a:pPr marL="342900" lvl="0" indent="-342900">
              <a:buFont typeface="Wingdings" pitchFamily="2" charset="2"/>
              <a:buChar char="v"/>
            </a:pPr>
            <a:r>
              <a:rPr lang="tr-TR" sz="2000" dirty="0"/>
              <a:t>Öğrencilerin; okul danışmanlık hizmetleri, akran destek programları, okul sonrası etkinlikler gibi ihtiyaç duydukları diğer hizmetlere ulaşmalarını sağlamak,</a:t>
            </a:r>
          </a:p>
        </p:txBody>
      </p:sp>
      <p:pic>
        <p:nvPicPr>
          <p:cNvPr id="7" name="Resim 6">
            <a:extLst>
              <a:ext uri="{FF2B5EF4-FFF2-40B4-BE49-F238E27FC236}">
                <a16:creationId xmlns="" xmlns:a16="http://schemas.microsoft.com/office/drawing/2014/main" id="{4171CBCB-B583-9341-8954-A1DBC739F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A7CC399D-2425-6845-B504-D4AFE4BFA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
        <p:nvSpPr>
          <p:cNvPr id="13" name="Chevron 12">
            <a:extLst>
              <a:ext uri="{FF2B5EF4-FFF2-40B4-BE49-F238E27FC236}">
                <a16:creationId xmlns="" xmlns:a16="http://schemas.microsoft.com/office/drawing/2014/main" id="{E4EAF959-215A-D94C-AE97-D851F63209BE}"/>
              </a:ext>
            </a:extLst>
          </p:cNvPr>
          <p:cNvSpPr/>
          <p:nvPr/>
        </p:nvSpPr>
        <p:spPr>
          <a:xfrm>
            <a:off x="-447600" y="1600119"/>
            <a:ext cx="165618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0" name="Picture 9">
            <a:extLst>
              <a:ext uri="{FF2B5EF4-FFF2-40B4-BE49-F238E27FC236}">
                <a16:creationId xmlns="" xmlns:a16="http://schemas.microsoft.com/office/drawing/2014/main" id="{A963703F-040E-FF49-B747-DA9272551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27554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17" y="-46952"/>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11" name="Chevron 10">
            <a:extLst>
              <a:ext uri="{FF2B5EF4-FFF2-40B4-BE49-F238E27FC236}">
                <a16:creationId xmlns="" xmlns:a16="http://schemas.microsoft.com/office/drawing/2014/main" id="{5960880C-45DA-A549-9CDE-897958279C82}"/>
              </a:ext>
            </a:extLst>
          </p:cNvPr>
          <p:cNvSpPr/>
          <p:nvPr/>
        </p:nvSpPr>
        <p:spPr>
          <a:xfrm>
            <a:off x="-735632" y="1196752"/>
            <a:ext cx="165618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 name="Dikdörtgen 2"/>
          <p:cNvSpPr/>
          <p:nvPr/>
        </p:nvSpPr>
        <p:spPr>
          <a:xfrm>
            <a:off x="824291" y="1097015"/>
            <a:ext cx="5067606" cy="954107"/>
          </a:xfrm>
          <a:prstGeom prst="rect">
            <a:avLst/>
          </a:prstGeom>
        </p:spPr>
        <p:txBody>
          <a:bodyPr wrap="none">
            <a:spAutoFit/>
          </a:bodyPr>
          <a:lstStyle/>
          <a:p>
            <a:r>
              <a:rPr lang="tr-TR" sz="2800" b="1" dirty="0">
                <a:ln w="0"/>
                <a:solidFill>
                  <a:srgbClr val="0070C0"/>
                </a:solidFill>
              </a:rPr>
              <a:t>Okul Temelli Psikolojik İlk Yardım</a:t>
            </a:r>
          </a:p>
          <a:p>
            <a:r>
              <a:rPr lang="tr-TR" sz="2800" b="1" dirty="0">
                <a:ln w="0"/>
                <a:solidFill>
                  <a:srgbClr val="0070C0"/>
                </a:solidFill>
              </a:rPr>
              <a:t> Ne Zaman Kullanılır?</a:t>
            </a:r>
          </a:p>
        </p:txBody>
      </p:sp>
      <p:pic>
        <p:nvPicPr>
          <p:cNvPr id="8" name="Resim 6">
            <a:extLst>
              <a:ext uri="{FF2B5EF4-FFF2-40B4-BE49-F238E27FC236}">
                <a16:creationId xmlns="" xmlns:a16="http://schemas.microsoft.com/office/drawing/2014/main" id="{9431CCC6-2936-2C4E-9CCF-B10EA4FD6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E87E4AC1-CCF3-7B4F-AC55-B53E7AD3C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2569" y="5994172"/>
            <a:ext cx="5881997" cy="891211"/>
          </a:xfrm>
          <a:prstGeom prst="rect">
            <a:avLst/>
          </a:prstGeom>
        </p:spPr>
      </p:pic>
      <p:pic>
        <p:nvPicPr>
          <p:cNvPr id="13" name="Picture 12">
            <a:extLst>
              <a:ext uri="{FF2B5EF4-FFF2-40B4-BE49-F238E27FC236}">
                <a16:creationId xmlns="" xmlns:a16="http://schemas.microsoft.com/office/drawing/2014/main" id="{C991177E-C112-FA48-8AD6-59EEB9CB0B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pic>
        <p:nvPicPr>
          <p:cNvPr id="16386" name="Picture 2" descr="C:\Users\Admin\Desktop\PSİKOLOJİK İLK YARDIM SUNUM\Çizimler MERVE\DİY-çizim merve\18 cop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6269" y="2303878"/>
            <a:ext cx="6621013" cy="6621013"/>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827903" y="2272803"/>
            <a:ext cx="3981081" cy="3046988"/>
          </a:xfrm>
          <a:prstGeom prst="rect">
            <a:avLst/>
          </a:prstGeom>
        </p:spPr>
        <p:txBody>
          <a:bodyPr wrap="square">
            <a:spAutoFit/>
          </a:bodyPr>
          <a:lstStyle/>
          <a:p>
            <a:r>
              <a:rPr lang="tr-TR" sz="2400" dirty="0"/>
              <a:t>PİY Okul, afet durumları ya da </a:t>
            </a:r>
            <a:r>
              <a:rPr lang="tr-TR" sz="2400" dirty="0" err="1"/>
              <a:t>travmatik</a:t>
            </a:r>
            <a:r>
              <a:rPr lang="tr-TR" sz="2400" dirty="0"/>
              <a:t> bir olaydan hemen sonra en etkili müdahaledir. Bazı durumlarda da, PİY Okul, öğrencilerin ve personelin güvenliği sağlandıktan sonra, olay devam ederken de başlatılabilir.</a:t>
            </a:r>
          </a:p>
        </p:txBody>
      </p:sp>
    </p:spTree>
    <p:extLst>
      <p:ext uri="{BB962C8B-B14F-4D97-AF65-F5344CB8AC3E}">
        <p14:creationId xmlns:p14="http://schemas.microsoft.com/office/powerpoint/2010/main" val="417470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47" presetClass="entr" presetSubtype="0" fill="hold" grpId="1"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6" presetClass="emph" presetSubtype="0" fill="hold" nodeType="afterEffect">
                                  <p:stCondLst>
                                    <p:cond delay="0"/>
                                  </p:stCondLst>
                                  <p:childTnLst>
                                    <p:animScale>
                                      <p:cBhvr>
                                        <p:cTn id="22" dur="2000" fill="hold"/>
                                        <p:tgtEl>
                                          <p:spTgt spid="16386"/>
                                        </p:tgtEl>
                                      </p:cBhvr>
                                      <p:by x="135000" y="1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17140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021677" y="1253305"/>
            <a:ext cx="5149358" cy="954107"/>
          </a:xfrm>
          <a:prstGeom prst="rect">
            <a:avLst/>
          </a:prstGeom>
        </p:spPr>
        <p:txBody>
          <a:bodyPr wrap="none">
            <a:spAutoFit/>
          </a:bodyPr>
          <a:lstStyle/>
          <a:p>
            <a:r>
              <a:rPr lang="tr-TR" sz="2800" b="1" dirty="0">
                <a:solidFill>
                  <a:srgbClr val="0070C0"/>
                </a:solidFill>
              </a:rPr>
              <a:t>Okul Temelli Psikolojik İlk Yardım </a:t>
            </a:r>
          </a:p>
          <a:p>
            <a:r>
              <a:rPr lang="tr-TR" sz="2800" b="1" dirty="0">
                <a:solidFill>
                  <a:srgbClr val="0070C0"/>
                </a:solidFill>
              </a:rPr>
              <a:t>Kimler İçindir?</a:t>
            </a:r>
            <a:endParaRPr lang="tr-TR" sz="2800" dirty="0">
              <a:solidFill>
                <a:srgbClr val="0070C0"/>
              </a:solidFill>
            </a:endParaRPr>
          </a:p>
        </p:txBody>
      </p:sp>
      <p:pic>
        <p:nvPicPr>
          <p:cNvPr id="15362" name="Picture 2" descr="C:\Users\Admin\Desktop\PSİKOLOJİK İLK YARDIM SUNUM\Çizimler MERVE\DİY-çizim merve\17 co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008" y="375831"/>
            <a:ext cx="5400601" cy="540060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021678" y="2359907"/>
            <a:ext cx="3787306" cy="3693319"/>
          </a:xfrm>
          <a:prstGeom prst="rect">
            <a:avLst/>
          </a:prstGeom>
        </p:spPr>
        <p:txBody>
          <a:bodyPr wrap="square">
            <a:spAutoFit/>
          </a:bodyPr>
          <a:lstStyle/>
          <a:p>
            <a:r>
              <a:rPr lang="tr-TR" dirty="0"/>
              <a:t>PİY Okul, bir afete veya başka bir acil</a:t>
            </a:r>
          </a:p>
          <a:p>
            <a:r>
              <a:rPr lang="tr-TR" dirty="0"/>
              <a:t>duruma maruz kalan öğrenciler, okul</a:t>
            </a:r>
          </a:p>
          <a:p>
            <a:r>
              <a:rPr lang="tr-TR" dirty="0"/>
              <a:t>personeli ve aileleri için tasarlanmıştır.</a:t>
            </a:r>
          </a:p>
          <a:p>
            <a:r>
              <a:rPr lang="tr-TR" dirty="0"/>
              <a:t>İster okulda ister genel olarak toplumu etkileyen bir acil/afet/kriz durumu meydana gelsin, okullar, profesyonellerin çocuklara, ailelere, okul personeline ve diğer kurumlara yardımcı olması için merkezi bir konumdadır. PİY Okulun odak noktası, travma ve kriz durumuna maruz kalan çocuk ve ergenleri desteklemek ve güçlendirmektir. </a:t>
            </a:r>
          </a:p>
        </p:txBody>
      </p:sp>
      <p:pic>
        <p:nvPicPr>
          <p:cNvPr id="8" name="Resim 6">
            <a:extLst>
              <a:ext uri="{FF2B5EF4-FFF2-40B4-BE49-F238E27FC236}">
                <a16:creationId xmlns="" xmlns:a16="http://schemas.microsoft.com/office/drawing/2014/main" id="{B3322D4A-4E63-2543-986F-3B8323A9F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32324445-F865-8941-8F5E-F9A171D04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
        <p:nvSpPr>
          <p:cNvPr id="10" name="Chevron 9">
            <a:extLst>
              <a:ext uri="{FF2B5EF4-FFF2-40B4-BE49-F238E27FC236}">
                <a16:creationId xmlns="" xmlns:a16="http://schemas.microsoft.com/office/drawing/2014/main" id="{94E3274D-56BB-1D46-8868-0A5F5B7800EF}"/>
              </a:ext>
            </a:extLst>
          </p:cNvPr>
          <p:cNvSpPr/>
          <p:nvPr/>
        </p:nvSpPr>
        <p:spPr>
          <a:xfrm>
            <a:off x="-663624" y="1349806"/>
            <a:ext cx="165618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1" name="Picture 10">
            <a:extLst>
              <a:ext uri="{FF2B5EF4-FFF2-40B4-BE49-F238E27FC236}">
                <a16:creationId xmlns="" xmlns:a16="http://schemas.microsoft.com/office/drawing/2014/main" id="{B07A9EAC-4667-6040-B5E6-56A08B9BE2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21411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1"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6" presetClass="emph" presetSubtype="0" fill="hold" nodeType="afterEffect">
                                  <p:stCondLst>
                                    <p:cond delay="0"/>
                                  </p:stCondLst>
                                  <p:childTnLst>
                                    <p:animScale>
                                      <p:cBhvr>
                                        <p:cTn id="22" dur="2000" fill="hold"/>
                                        <p:tgtEl>
                                          <p:spTgt spid="1536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067202" y="1017116"/>
            <a:ext cx="4533870" cy="954107"/>
          </a:xfrm>
          <a:prstGeom prst="rect">
            <a:avLst/>
          </a:prstGeom>
        </p:spPr>
        <p:txBody>
          <a:bodyPr wrap="none">
            <a:spAutoFit/>
          </a:bodyPr>
          <a:lstStyle/>
          <a:p>
            <a:r>
              <a:rPr lang="tr-TR" sz="2800" b="1" dirty="0">
                <a:solidFill>
                  <a:srgbClr val="0070C0"/>
                </a:solidFill>
              </a:rPr>
              <a:t>Travma ve Kriz Durumlarında</a:t>
            </a:r>
          </a:p>
          <a:p>
            <a:r>
              <a:rPr lang="tr-TR" sz="2800" b="1" dirty="0">
                <a:solidFill>
                  <a:srgbClr val="0070C0"/>
                </a:solidFill>
              </a:rPr>
              <a:t>Etik Açıdan Uygun Olanlar</a:t>
            </a:r>
            <a:endParaRPr lang="tr-TR" sz="2800" dirty="0">
              <a:solidFill>
                <a:srgbClr val="0070C0"/>
              </a:solidFill>
            </a:endParaRPr>
          </a:p>
        </p:txBody>
      </p:sp>
      <p:sp>
        <p:nvSpPr>
          <p:cNvPr id="8" name="Dikdörtgen 7"/>
          <p:cNvSpPr/>
          <p:nvPr/>
        </p:nvSpPr>
        <p:spPr>
          <a:xfrm>
            <a:off x="992560" y="2132856"/>
            <a:ext cx="7704856" cy="3985706"/>
          </a:xfrm>
          <a:prstGeom prst="rect">
            <a:avLst/>
          </a:prstGeom>
        </p:spPr>
        <p:txBody>
          <a:bodyPr wrap="square">
            <a:spAutoFit/>
          </a:bodyPr>
          <a:lstStyle/>
          <a:p>
            <a:pPr marL="342900" lvl="0" indent="-342900">
              <a:buFont typeface="Wingdings" pitchFamily="2" charset="2"/>
              <a:buChar char="v"/>
            </a:pPr>
            <a:r>
              <a:rPr lang="tr-TR" sz="2300" dirty="0"/>
              <a:t>Dürüst ve güvenilir olun.</a:t>
            </a:r>
          </a:p>
          <a:p>
            <a:pPr marL="342900" lvl="0" indent="-342900">
              <a:buFont typeface="Wingdings" pitchFamily="2" charset="2"/>
              <a:buChar char="v"/>
            </a:pPr>
            <a:r>
              <a:rPr lang="tr-TR" sz="2300" dirty="0"/>
              <a:t>Bir kişinin kendi kararlarını verme hakkına saygı gösterin.</a:t>
            </a:r>
          </a:p>
          <a:p>
            <a:pPr marL="342900" lvl="0" indent="-342900">
              <a:buFont typeface="Wingdings" pitchFamily="2" charset="2"/>
              <a:buChar char="v"/>
            </a:pPr>
            <a:r>
              <a:rPr lang="tr-TR" sz="2300" dirty="0"/>
              <a:t>Kendi önyargılarınızın farkında olun ve bu önyargılarınızı bir kenara bırakın.</a:t>
            </a:r>
          </a:p>
          <a:p>
            <a:pPr marL="342900" lvl="0" indent="-342900">
              <a:buFont typeface="Wingdings" pitchFamily="2" charset="2"/>
              <a:buChar char="v"/>
            </a:pPr>
            <a:r>
              <a:rPr lang="tr-TR" sz="2300" dirty="0"/>
              <a:t>İnsanlara şu anda yardımı reddetseler bile gelecekte yardıma hala ulaşabileceklerini açıkça belirtin.</a:t>
            </a:r>
          </a:p>
          <a:p>
            <a:pPr marL="342900" lvl="0" indent="-342900">
              <a:buFont typeface="Wingdings" pitchFamily="2" charset="2"/>
              <a:buChar char="v"/>
            </a:pPr>
            <a:r>
              <a:rPr lang="tr-TR" sz="2300" dirty="0"/>
              <a:t>Gizliliğe saygı gösterin ve kişinin hikâyesini uygun şekilde gizli tutun.</a:t>
            </a:r>
          </a:p>
          <a:p>
            <a:pPr marL="342900" lvl="0" indent="-342900">
              <a:buFont typeface="Wingdings" pitchFamily="2" charset="2"/>
              <a:buChar char="v"/>
            </a:pPr>
            <a:r>
              <a:rPr lang="tr-TR" sz="2300" dirty="0"/>
              <a:t>Kişinin kültürel farklılıklarına (din, dil, cinsiyet, etnik köken ve kültürel değerleri, </a:t>
            </a:r>
            <a:r>
              <a:rPr lang="tr-TR" sz="2300" dirty="0" err="1"/>
              <a:t>sosyo</a:t>
            </a:r>
            <a:r>
              <a:rPr lang="tr-TR" sz="2300" dirty="0"/>
              <a:t> ekonomik düzeyi gibi.,.) saygı </a:t>
            </a:r>
          </a:p>
          <a:p>
            <a:pPr lvl="0"/>
            <a:r>
              <a:rPr lang="tr-TR" sz="2300" dirty="0"/>
              <a:t>     gösterin ve bunlara uygun davranın.</a:t>
            </a:r>
          </a:p>
        </p:txBody>
      </p:sp>
      <p:pic>
        <p:nvPicPr>
          <p:cNvPr id="7" name="Resim 6">
            <a:extLst>
              <a:ext uri="{FF2B5EF4-FFF2-40B4-BE49-F238E27FC236}">
                <a16:creationId xmlns="" xmlns:a16="http://schemas.microsoft.com/office/drawing/2014/main" id="{788971C0-2DE7-8E47-8FDE-9BEE8026E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82DEA94C-F26D-8646-8593-96E3CEE3B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
        <p:nvSpPr>
          <p:cNvPr id="10" name="Chevron 9">
            <a:extLst>
              <a:ext uri="{FF2B5EF4-FFF2-40B4-BE49-F238E27FC236}">
                <a16:creationId xmlns="" xmlns:a16="http://schemas.microsoft.com/office/drawing/2014/main" id="{F5A56DA3-417D-9949-8EDB-9C4215204781}"/>
              </a:ext>
            </a:extLst>
          </p:cNvPr>
          <p:cNvSpPr/>
          <p:nvPr/>
        </p:nvSpPr>
        <p:spPr>
          <a:xfrm>
            <a:off x="-663624" y="1124744"/>
            <a:ext cx="165618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1" name="Picture 10">
            <a:extLst>
              <a:ext uri="{FF2B5EF4-FFF2-40B4-BE49-F238E27FC236}">
                <a16:creationId xmlns="" xmlns:a16="http://schemas.microsoft.com/office/drawing/2014/main" id="{B5CF4F4A-398A-254D-97DA-2F70458562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43140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1"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853468" y="1314450"/>
            <a:ext cx="7483908" cy="523220"/>
          </a:xfrm>
          <a:prstGeom prst="rect">
            <a:avLst/>
          </a:prstGeom>
        </p:spPr>
        <p:txBody>
          <a:bodyPr wrap="none">
            <a:spAutoFit/>
          </a:bodyPr>
          <a:lstStyle/>
          <a:p>
            <a:r>
              <a:rPr lang="tr-TR" sz="2800" b="1" dirty="0">
                <a:solidFill>
                  <a:srgbClr val="0070C0"/>
                </a:solidFill>
              </a:rPr>
              <a:t>Etik açıdan uygun olmadığı için </a:t>
            </a:r>
            <a:r>
              <a:rPr lang="tr-TR" sz="2800" b="1" u="sng" dirty="0">
                <a:solidFill>
                  <a:srgbClr val="0070C0"/>
                </a:solidFill>
              </a:rPr>
              <a:t>ASLA</a:t>
            </a:r>
            <a:r>
              <a:rPr lang="tr-TR" sz="2800" b="1" dirty="0">
                <a:solidFill>
                  <a:srgbClr val="0070C0"/>
                </a:solidFill>
              </a:rPr>
              <a:t> yapmayın:</a:t>
            </a:r>
            <a:endParaRPr lang="tr-TR" sz="2800" dirty="0">
              <a:solidFill>
                <a:srgbClr val="0070C0"/>
              </a:solidFill>
            </a:endParaRPr>
          </a:p>
        </p:txBody>
      </p:sp>
      <p:sp>
        <p:nvSpPr>
          <p:cNvPr id="8" name="Dikdörtgen 7"/>
          <p:cNvSpPr/>
          <p:nvPr/>
        </p:nvSpPr>
        <p:spPr>
          <a:xfrm>
            <a:off x="813584" y="2096617"/>
            <a:ext cx="7667808" cy="3631763"/>
          </a:xfrm>
          <a:prstGeom prst="rect">
            <a:avLst/>
          </a:prstGeom>
        </p:spPr>
        <p:txBody>
          <a:bodyPr wrap="square">
            <a:spAutoFit/>
          </a:bodyPr>
          <a:lstStyle/>
          <a:p>
            <a:pPr marL="342900" indent="-342900">
              <a:buFont typeface="Wingdings" pitchFamily="2" charset="2"/>
              <a:buChar char="v"/>
            </a:pPr>
            <a:r>
              <a:rPr lang="tr-TR" sz="2300" dirty="0"/>
              <a:t>Bir yardım eden olarak bu yardım ilişkisinden yararlanmayın.</a:t>
            </a:r>
          </a:p>
          <a:p>
            <a:pPr marL="342900" indent="-342900">
              <a:buFont typeface="Wingdings" pitchFamily="2" charset="2"/>
              <a:buChar char="v"/>
            </a:pPr>
            <a:r>
              <a:rPr lang="tr-TR" sz="2300" dirty="0"/>
              <a:t>Kişiden ona yardım etmesi için para veya iyilik istemeyin.</a:t>
            </a:r>
          </a:p>
          <a:p>
            <a:pPr marL="342900" indent="-342900">
              <a:buFont typeface="Wingdings" pitchFamily="2" charset="2"/>
              <a:buChar char="v"/>
            </a:pPr>
            <a:r>
              <a:rPr lang="tr-TR" sz="2300" dirty="0"/>
              <a:t>Yanlış sözler veya yanlış bilgi vermeyin.</a:t>
            </a:r>
          </a:p>
          <a:p>
            <a:pPr marL="342900" indent="-342900">
              <a:buFont typeface="Wingdings" pitchFamily="2" charset="2"/>
              <a:buChar char="v"/>
            </a:pPr>
            <a:r>
              <a:rPr lang="tr-TR" sz="2300" dirty="0"/>
              <a:t>Yardım becerilerinizi abartmayın.</a:t>
            </a:r>
          </a:p>
          <a:p>
            <a:pPr marL="342900" indent="-342900">
              <a:buFont typeface="Wingdings" pitchFamily="2" charset="2"/>
              <a:buChar char="v"/>
            </a:pPr>
            <a:r>
              <a:rPr lang="tr-TR" sz="2300" dirty="0"/>
              <a:t>İnsanları yardım etmeye zorlamayın, müdahaleci veya saldırgan olmayın.</a:t>
            </a:r>
          </a:p>
          <a:p>
            <a:pPr marL="342900" indent="-342900">
              <a:buFont typeface="Wingdings" pitchFamily="2" charset="2"/>
              <a:buChar char="v"/>
            </a:pPr>
            <a:r>
              <a:rPr lang="tr-TR" sz="2300" dirty="0"/>
              <a:t>İnsanlara hikâyelerini anlatmaları için baskı yapmayın.</a:t>
            </a:r>
          </a:p>
          <a:p>
            <a:pPr marL="342900" indent="-342900">
              <a:buFont typeface="Wingdings" pitchFamily="2" charset="2"/>
              <a:buChar char="v"/>
            </a:pPr>
            <a:r>
              <a:rPr lang="tr-TR" sz="2300" dirty="0"/>
              <a:t>Kişinin hikâyesini izni olmadan başkalarıyla paylaşmayın.</a:t>
            </a:r>
          </a:p>
          <a:p>
            <a:pPr marL="342900" indent="-342900">
              <a:buFont typeface="Wingdings" pitchFamily="2" charset="2"/>
              <a:buChar char="v"/>
            </a:pPr>
            <a:r>
              <a:rPr lang="tr-TR" sz="2300" dirty="0"/>
              <a:t>Kişiyi eylemleri veya duyguları için yargılamayın</a:t>
            </a:r>
          </a:p>
          <a:p>
            <a:r>
              <a:rPr lang="tr-TR" sz="2300" dirty="0"/>
              <a:t>(WHO, 2011).</a:t>
            </a:r>
          </a:p>
        </p:txBody>
      </p:sp>
      <p:pic>
        <p:nvPicPr>
          <p:cNvPr id="7" name="Resim 6">
            <a:extLst>
              <a:ext uri="{FF2B5EF4-FFF2-40B4-BE49-F238E27FC236}">
                <a16:creationId xmlns="" xmlns:a16="http://schemas.microsoft.com/office/drawing/2014/main" id="{D83FD0BC-4032-6046-B33A-595A27AA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6B1C3A48-83C3-F645-B18D-B64C37ED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
        <p:nvSpPr>
          <p:cNvPr id="10" name="Chevron 9">
            <a:extLst>
              <a:ext uri="{FF2B5EF4-FFF2-40B4-BE49-F238E27FC236}">
                <a16:creationId xmlns="" xmlns:a16="http://schemas.microsoft.com/office/drawing/2014/main" id="{4C00AEBD-184B-924E-BB8B-51A05C2A801C}"/>
              </a:ext>
            </a:extLst>
          </p:cNvPr>
          <p:cNvSpPr/>
          <p:nvPr/>
        </p:nvSpPr>
        <p:spPr>
          <a:xfrm>
            <a:off x="-807640" y="1196752"/>
            <a:ext cx="165618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1" name="Picture 10">
            <a:extLst>
              <a:ext uri="{FF2B5EF4-FFF2-40B4-BE49-F238E27FC236}">
                <a16:creationId xmlns="" xmlns:a16="http://schemas.microsoft.com/office/drawing/2014/main" id="{B4924B1B-7FFC-D84C-B4BD-0CC685486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287954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1"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496616" y="1633644"/>
            <a:ext cx="7223580" cy="1483804"/>
          </a:xfrm>
          <a:prstGeom prst="rect">
            <a:avLst/>
          </a:prstGeom>
        </p:spPr>
        <p:txBody>
          <a:bodyPr wrap="none">
            <a:spAutoFit/>
          </a:bodyPr>
          <a:lstStyle/>
          <a:p>
            <a:pPr algn="ctr">
              <a:lnSpc>
                <a:spcPct val="150000"/>
              </a:lnSpc>
            </a:pPr>
            <a:r>
              <a:rPr lang="tr-TR" sz="2800" b="1" dirty="0">
                <a:solidFill>
                  <a:srgbClr val="0070C0"/>
                </a:solidFill>
              </a:rPr>
              <a:t>Psikolojik İlk Yardım Uygulaması 3 Eylem İlkesi: </a:t>
            </a:r>
          </a:p>
          <a:p>
            <a:pPr algn="ctr">
              <a:lnSpc>
                <a:spcPct val="150000"/>
              </a:lnSpc>
            </a:pPr>
            <a:r>
              <a:rPr lang="tr-TR" sz="3600" b="1" u="sng" dirty="0">
                <a:solidFill>
                  <a:srgbClr val="0070C0"/>
                </a:solidFill>
              </a:rPr>
              <a:t>“</a:t>
            </a:r>
            <a:r>
              <a:rPr lang="tr-TR" sz="3600" b="1" i="1" u="sng" dirty="0">
                <a:solidFill>
                  <a:srgbClr val="0070C0"/>
                </a:solidFill>
              </a:rPr>
              <a:t>İzle, Dinle ve Bağ Kur”</a:t>
            </a:r>
            <a:endParaRPr lang="tr-TR" sz="3600" dirty="0">
              <a:solidFill>
                <a:srgbClr val="0070C0"/>
              </a:solidFill>
            </a:endParaRPr>
          </a:p>
        </p:txBody>
      </p:sp>
      <p:sp>
        <p:nvSpPr>
          <p:cNvPr id="10" name="Chevron 9">
            <a:extLst>
              <a:ext uri="{FF2B5EF4-FFF2-40B4-BE49-F238E27FC236}">
                <a16:creationId xmlns="" xmlns:a16="http://schemas.microsoft.com/office/drawing/2014/main" id="{07CD2CFF-1C09-5F4D-A5A4-23D6BD5C809A}"/>
              </a:ext>
            </a:extLst>
          </p:cNvPr>
          <p:cNvSpPr/>
          <p:nvPr/>
        </p:nvSpPr>
        <p:spPr>
          <a:xfrm>
            <a:off x="1151081" y="3301794"/>
            <a:ext cx="1713687" cy="2287446"/>
          </a:xfrm>
          <a:prstGeom prst="chevron">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 name="Dikdörtgen 1"/>
          <p:cNvSpPr/>
          <p:nvPr/>
        </p:nvSpPr>
        <p:spPr>
          <a:xfrm>
            <a:off x="1784648" y="3485738"/>
            <a:ext cx="6509183" cy="1938992"/>
          </a:xfrm>
          <a:prstGeom prst="rect">
            <a:avLst/>
          </a:prstGeom>
        </p:spPr>
        <p:txBody>
          <a:bodyPr wrap="square">
            <a:spAutoFit/>
          </a:bodyPr>
          <a:lstStyle/>
          <a:p>
            <a:pPr algn="ctr"/>
            <a:r>
              <a:rPr lang="tr-TR" sz="2400" b="1" i="1" dirty="0"/>
              <a:t>İzle, dinle ve bağ kur,</a:t>
            </a:r>
            <a:r>
              <a:rPr lang="tr-TR" sz="2400" b="1" dirty="0"/>
              <a:t> üç eylem ilkesi, stres altındaki birine yaklaşmanın, hangi tür yardıma ihtiyacı olduğunu değerlendirmenin ve bu yardımı almasına yardımcı olmanın bir yolu olarak kullanılmaktadır. </a:t>
            </a:r>
          </a:p>
        </p:txBody>
      </p:sp>
      <p:pic>
        <p:nvPicPr>
          <p:cNvPr id="7" name="Resim 6">
            <a:extLst>
              <a:ext uri="{FF2B5EF4-FFF2-40B4-BE49-F238E27FC236}">
                <a16:creationId xmlns="" xmlns:a16="http://schemas.microsoft.com/office/drawing/2014/main" id="{EE670467-D5AF-D241-9CA0-2F1BDF569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9C90F523-F1B9-F449-B590-39CF3295D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1" name="Picture 10">
            <a:extLst>
              <a:ext uri="{FF2B5EF4-FFF2-40B4-BE49-F238E27FC236}">
                <a16:creationId xmlns="" xmlns:a16="http://schemas.microsoft.com/office/drawing/2014/main" id="{5151E109-A1E5-754D-8CF0-2FAD36FA36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67857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074989" y="2117248"/>
            <a:ext cx="5309768" cy="1446550"/>
          </a:xfrm>
          <a:prstGeom prst="rect">
            <a:avLst/>
          </a:prstGeom>
        </p:spPr>
        <p:txBody>
          <a:bodyPr wrap="square">
            <a:spAutoFit/>
          </a:bodyPr>
          <a:lstStyle/>
          <a:p>
            <a:r>
              <a:rPr lang="tr-TR" sz="6000" b="1" i="1" dirty="0">
                <a:solidFill>
                  <a:srgbClr val="0070C0"/>
                </a:solidFill>
              </a:rPr>
              <a:t>İZLE: </a:t>
            </a:r>
            <a:endParaRPr lang="tr-TR" sz="6000" dirty="0">
              <a:solidFill>
                <a:srgbClr val="0070C0"/>
              </a:solidFill>
            </a:endParaRPr>
          </a:p>
          <a:p>
            <a:r>
              <a:rPr lang="tr-TR" sz="2800" dirty="0"/>
              <a:t>Yaşanan kriz durumuna dikkat et.</a:t>
            </a:r>
          </a:p>
        </p:txBody>
      </p:sp>
      <p:sp>
        <p:nvSpPr>
          <p:cNvPr id="4" name="Dikdörtgen 3"/>
          <p:cNvSpPr/>
          <p:nvPr/>
        </p:nvSpPr>
        <p:spPr>
          <a:xfrm>
            <a:off x="490086" y="946156"/>
            <a:ext cx="3276768" cy="646331"/>
          </a:xfrm>
          <a:prstGeom prst="rect">
            <a:avLst/>
          </a:prstGeom>
        </p:spPr>
        <p:txBody>
          <a:bodyPr wrap="square">
            <a:spAutoFit/>
          </a:bodyPr>
          <a:lstStyle/>
          <a:p>
            <a:r>
              <a:rPr lang="tr-TR" i="1" dirty="0"/>
              <a:t>Bu Süreçte İzlenecek Adımlar ve Odaklanılması Gereken Noktalar</a:t>
            </a:r>
            <a:endParaRPr lang="tr-TR" dirty="0"/>
          </a:p>
        </p:txBody>
      </p:sp>
      <p:sp>
        <p:nvSpPr>
          <p:cNvPr id="10" name="Chevron 9">
            <a:extLst>
              <a:ext uri="{FF2B5EF4-FFF2-40B4-BE49-F238E27FC236}">
                <a16:creationId xmlns="" xmlns:a16="http://schemas.microsoft.com/office/drawing/2014/main" id="{08F0F815-D9E9-9A48-8C9B-A106D05E42BF}"/>
              </a:ext>
            </a:extLst>
          </p:cNvPr>
          <p:cNvSpPr/>
          <p:nvPr/>
        </p:nvSpPr>
        <p:spPr>
          <a:xfrm>
            <a:off x="344488" y="3733842"/>
            <a:ext cx="1713687" cy="2287446"/>
          </a:xfrm>
          <a:prstGeom prst="chevron">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Dikdörtgen 7"/>
          <p:cNvSpPr/>
          <p:nvPr/>
        </p:nvSpPr>
        <p:spPr>
          <a:xfrm>
            <a:off x="1064568" y="3767157"/>
            <a:ext cx="5929222" cy="2215991"/>
          </a:xfrm>
          <a:prstGeom prst="rect">
            <a:avLst/>
          </a:prstGeom>
        </p:spPr>
        <p:txBody>
          <a:bodyPr wrap="square">
            <a:spAutoFit/>
          </a:bodyPr>
          <a:lstStyle/>
          <a:p>
            <a:pPr marL="342900" lvl="0" indent="-342900">
              <a:buFont typeface="Wingdings" pitchFamily="2" charset="2"/>
              <a:buChar char="v"/>
            </a:pPr>
            <a:r>
              <a:rPr lang="tr-TR" sz="2300" dirty="0"/>
              <a:t>İlk adım olarak, neler olup bittiğini belirleyin.</a:t>
            </a:r>
          </a:p>
          <a:p>
            <a:pPr marL="342900" lvl="0" indent="-342900">
              <a:buFont typeface="Wingdings" pitchFamily="2" charset="2"/>
              <a:buChar char="v"/>
            </a:pPr>
            <a:r>
              <a:rPr lang="tr-TR" sz="2300" dirty="0"/>
              <a:t>Kimin yardıma ihtiyacı olduğunu belirleyin.</a:t>
            </a:r>
          </a:p>
          <a:p>
            <a:pPr marL="342900" lvl="0" indent="-342900">
              <a:buFont typeface="Wingdings" pitchFamily="2" charset="2"/>
              <a:buChar char="v"/>
            </a:pPr>
            <a:r>
              <a:rPr lang="tr-TR" sz="2300" dirty="0"/>
              <a:t>Emniyet ve güvenlik risklerini belirleyin.</a:t>
            </a:r>
          </a:p>
          <a:p>
            <a:pPr marL="342900" lvl="0" indent="-342900">
              <a:buFont typeface="Wingdings" pitchFamily="2" charset="2"/>
              <a:buChar char="v"/>
            </a:pPr>
            <a:r>
              <a:rPr lang="tr-TR" sz="2300" dirty="0"/>
              <a:t>Fiziksel yaralanmaları tanımlayın.</a:t>
            </a:r>
          </a:p>
          <a:p>
            <a:pPr marL="342900" lvl="0" indent="-342900">
              <a:buFont typeface="Wingdings" pitchFamily="2" charset="2"/>
              <a:buChar char="v"/>
            </a:pPr>
            <a:r>
              <a:rPr lang="tr-TR" sz="2300" dirty="0"/>
              <a:t>Acil temel ve pratik ihtiyaçları belirleyin.</a:t>
            </a:r>
          </a:p>
          <a:p>
            <a:pPr marL="342900" lvl="0" indent="-342900">
              <a:buFont typeface="Wingdings" pitchFamily="2" charset="2"/>
              <a:buChar char="v"/>
            </a:pPr>
            <a:r>
              <a:rPr lang="tr-TR" sz="2300" dirty="0"/>
              <a:t>Duygusal tepkileri gözlemleyin.</a:t>
            </a:r>
          </a:p>
        </p:txBody>
      </p:sp>
      <p:pic>
        <p:nvPicPr>
          <p:cNvPr id="2051" name="Picture 3" descr="C:\Users\Admin\Desktop\PSİKOLOJİK İLK YARDIM SUNUM\Çizimler MERVE\DİY-ikon merve\iz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103" y="507681"/>
            <a:ext cx="4000907" cy="3390675"/>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6">
            <a:extLst>
              <a:ext uri="{FF2B5EF4-FFF2-40B4-BE49-F238E27FC236}">
                <a16:creationId xmlns="" xmlns:a16="http://schemas.microsoft.com/office/drawing/2014/main" id="{BF9A06D8-14E2-4444-B394-8A7768E54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3" name="Resim 6">
            <a:extLst>
              <a:ext uri="{FF2B5EF4-FFF2-40B4-BE49-F238E27FC236}">
                <a16:creationId xmlns="" xmlns:a16="http://schemas.microsoft.com/office/drawing/2014/main" id="{BC577271-C9C7-CD4D-B70D-708450410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1" name="Picture 10">
            <a:extLst>
              <a:ext uri="{FF2B5EF4-FFF2-40B4-BE49-F238E27FC236}">
                <a16:creationId xmlns="" xmlns:a16="http://schemas.microsoft.com/office/drawing/2014/main" id="{A3643E86-BBE0-1B41-AA94-FF216E204D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90623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1000" fill="hold"/>
                                        <p:tgtEl>
                                          <p:spTgt spid="2051"/>
                                        </p:tgtEl>
                                        <p:attrNameLst>
                                          <p:attrName>ppt_x</p:attrName>
                                        </p:attrNameLst>
                                      </p:cBhvr>
                                      <p:tavLst>
                                        <p:tav tm="0">
                                          <p:val>
                                            <p:strVal val="#ppt_x"/>
                                          </p:val>
                                        </p:tav>
                                        <p:tav tm="100000">
                                          <p:val>
                                            <p:strVal val="#ppt_x"/>
                                          </p:val>
                                        </p:tav>
                                      </p:tavLst>
                                    </p:anim>
                                    <p:anim calcmode="lin" valueType="num">
                                      <p:cBhvr additive="base">
                                        <p:cTn id="8" dur="1000" fill="hold"/>
                                        <p:tgtEl>
                                          <p:spTgt spid="205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32" presetClass="emph" presetSubtype="0" fill="hold" nodeType="afterEffect">
                                  <p:stCondLst>
                                    <p:cond delay="0"/>
                                  </p:stCondLst>
                                  <p:childTnLst>
                                    <p:animRot by="120000">
                                      <p:cBhvr>
                                        <p:cTn id="32" dur="100" fill="hold">
                                          <p:stCondLst>
                                            <p:cond delay="0"/>
                                          </p:stCondLst>
                                        </p:cTn>
                                        <p:tgtEl>
                                          <p:spTgt spid="2051"/>
                                        </p:tgtEl>
                                        <p:attrNameLst>
                                          <p:attrName>r</p:attrName>
                                        </p:attrNameLst>
                                      </p:cBhvr>
                                    </p:animRot>
                                    <p:animRot by="-240000">
                                      <p:cBhvr>
                                        <p:cTn id="33" dur="200" fill="hold">
                                          <p:stCondLst>
                                            <p:cond delay="200"/>
                                          </p:stCondLst>
                                        </p:cTn>
                                        <p:tgtEl>
                                          <p:spTgt spid="2051"/>
                                        </p:tgtEl>
                                        <p:attrNameLst>
                                          <p:attrName>r</p:attrName>
                                        </p:attrNameLst>
                                      </p:cBhvr>
                                    </p:animRot>
                                    <p:animRot by="240000">
                                      <p:cBhvr>
                                        <p:cTn id="34" dur="200" fill="hold">
                                          <p:stCondLst>
                                            <p:cond delay="400"/>
                                          </p:stCondLst>
                                        </p:cTn>
                                        <p:tgtEl>
                                          <p:spTgt spid="2051"/>
                                        </p:tgtEl>
                                        <p:attrNameLst>
                                          <p:attrName>r</p:attrName>
                                        </p:attrNameLst>
                                      </p:cBhvr>
                                    </p:animRot>
                                    <p:animRot by="-240000">
                                      <p:cBhvr>
                                        <p:cTn id="35" dur="200" fill="hold">
                                          <p:stCondLst>
                                            <p:cond delay="600"/>
                                          </p:stCondLst>
                                        </p:cTn>
                                        <p:tgtEl>
                                          <p:spTgt spid="2051"/>
                                        </p:tgtEl>
                                        <p:attrNameLst>
                                          <p:attrName>r</p:attrName>
                                        </p:attrNameLst>
                                      </p:cBhvr>
                                    </p:animRot>
                                    <p:animRot by="120000">
                                      <p:cBhvr>
                                        <p:cTn id="36" dur="200" fill="hold">
                                          <p:stCondLst>
                                            <p:cond delay="800"/>
                                          </p:stCondLst>
                                        </p:cTn>
                                        <p:tgtEl>
                                          <p:spTgt spid="20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2" y="35376"/>
            <a:ext cx="9906000" cy="6858000"/>
          </a:xfrm>
          <a:prstGeom prst="rect">
            <a:avLst/>
          </a:prstGeom>
        </p:spPr>
      </p:pic>
      <p:pic>
        <p:nvPicPr>
          <p:cNvPr id="14" name="Picture 2" descr="C:\Users\Admin\Desktop\PSİKOLOJİK İLK YARDIM SUNUM\Çizimler yeni\PİY_0004.png">
            <a:extLst>
              <a:ext uri="{FF2B5EF4-FFF2-40B4-BE49-F238E27FC236}">
                <a16:creationId xmlns="" xmlns:a16="http://schemas.microsoft.com/office/drawing/2014/main" id="{93AABC35-2B54-E64B-82B2-4EFA1A0245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4888" y="2060848"/>
            <a:ext cx="8206866" cy="5221636"/>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
            <a:extLst>
              <a:ext uri="{FF2B5EF4-FFF2-40B4-BE49-F238E27FC236}">
                <a16:creationId xmlns="" xmlns:a16="http://schemas.microsoft.com/office/drawing/2014/main" id="{19467861-01E7-7A4A-8FEC-FDC23993A2DA}"/>
              </a:ext>
            </a:extLst>
          </p:cNvPr>
          <p:cNvSpPr/>
          <p:nvPr/>
        </p:nvSpPr>
        <p:spPr>
          <a:xfrm>
            <a:off x="848544" y="1914510"/>
            <a:ext cx="5017901" cy="1477328"/>
          </a:xfrm>
          <a:prstGeom prst="rect">
            <a:avLst/>
          </a:prstGeom>
        </p:spPr>
        <p:txBody>
          <a:bodyPr wrap="square">
            <a:spAutoFit/>
          </a:bodyPr>
          <a:lstStyle/>
          <a:p>
            <a:r>
              <a:rPr lang="tr-TR" dirty="0"/>
              <a:t>gerçek bir ölümün veya ölüm tehdidinin bulunduğu, kişinin fiziksel ve yaşamsal bütünlüğüne yönelik</a:t>
            </a:r>
          </a:p>
          <a:p>
            <a:r>
              <a:rPr lang="tr-TR" dirty="0"/>
              <a:t>bir tehdidin oluştuğu; kişinin kendisinin yaşadığı</a:t>
            </a:r>
          </a:p>
          <a:p>
            <a:r>
              <a:rPr lang="tr-TR" dirty="0"/>
              <a:t>ya da tanık olduğu veya sevdiği bir kişinin başına</a:t>
            </a:r>
          </a:p>
          <a:p>
            <a:r>
              <a:rPr lang="tr-TR" dirty="0"/>
              <a:t>geldiğini öğrendiği sarsıcı deneyimlerdir. </a:t>
            </a:r>
            <a:endParaRPr lang="tr-TR" dirty="0">
              <a:effectLst/>
            </a:endParaRPr>
          </a:p>
        </p:txBody>
      </p:sp>
      <p:sp>
        <p:nvSpPr>
          <p:cNvPr id="13" name="Dikdörtgen 2">
            <a:extLst>
              <a:ext uri="{FF2B5EF4-FFF2-40B4-BE49-F238E27FC236}">
                <a16:creationId xmlns="" xmlns:a16="http://schemas.microsoft.com/office/drawing/2014/main" id="{C1E26405-B392-9345-A702-C8B8A0D8C9A1}"/>
              </a:ext>
            </a:extLst>
          </p:cNvPr>
          <p:cNvSpPr/>
          <p:nvPr/>
        </p:nvSpPr>
        <p:spPr>
          <a:xfrm>
            <a:off x="848545" y="4489517"/>
            <a:ext cx="3260811" cy="1477330"/>
          </a:xfrm>
          <a:prstGeom prst="rect">
            <a:avLst/>
          </a:prstGeom>
        </p:spPr>
        <p:txBody>
          <a:bodyPr wrap="square">
            <a:spAutoFit/>
          </a:bodyPr>
          <a:lstStyle/>
          <a:p>
            <a:r>
              <a:rPr lang="tr-TR" dirty="0"/>
              <a:t>bireyin sahip olduğu kaynaklarını ve başa çıkma mekanizmalarını aşan, katlanılması zor olarak algılanan veya yaşanan</a:t>
            </a:r>
          </a:p>
          <a:p>
            <a:r>
              <a:rPr lang="tr-TR" dirty="0"/>
              <a:t>bir olay ve durumdur.</a:t>
            </a:r>
          </a:p>
        </p:txBody>
      </p:sp>
      <p:pic>
        <p:nvPicPr>
          <p:cNvPr id="3" name="Picture 2">
            <a:extLst>
              <a:ext uri="{FF2B5EF4-FFF2-40B4-BE49-F238E27FC236}">
                <a16:creationId xmlns="" xmlns:a16="http://schemas.microsoft.com/office/drawing/2014/main" id="{9B9A1DE5-B5DB-AA46-B095-D31A0431C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
        <p:nvSpPr>
          <p:cNvPr id="19" name="Chevron 18">
            <a:extLst>
              <a:ext uri="{FF2B5EF4-FFF2-40B4-BE49-F238E27FC236}">
                <a16:creationId xmlns="" xmlns:a16="http://schemas.microsoft.com/office/drawing/2014/main" id="{343DD3DC-E4CB-D649-8565-8D97968D4E6E}"/>
              </a:ext>
            </a:extLst>
          </p:cNvPr>
          <p:cNvSpPr/>
          <p:nvPr/>
        </p:nvSpPr>
        <p:spPr>
          <a:xfrm>
            <a:off x="522019" y="3778475"/>
            <a:ext cx="62400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6" name="Dikdörtgen 1">
            <a:extLst>
              <a:ext uri="{FF2B5EF4-FFF2-40B4-BE49-F238E27FC236}">
                <a16:creationId xmlns="" xmlns:a16="http://schemas.microsoft.com/office/drawing/2014/main" id="{C0A97738-A11D-F34A-AB00-35850583E8CE}"/>
              </a:ext>
            </a:extLst>
          </p:cNvPr>
          <p:cNvSpPr/>
          <p:nvPr/>
        </p:nvSpPr>
        <p:spPr>
          <a:xfrm>
            <a:off x="848544" y="3645024"/>
            <a:ext cx="2412268" cy="923330"/>
          </a:xfrm>
          <a:prstGeom prst="rect">
            <a:avLst/>
          </a:prstGeom>
        </p:spPr>
        <p:txBody>
          <a:bodyPr wrap="square">
            <a:spAutoFit/>
          </a:bodyPr>
          <a:lstStyle/>
          <a:p>
            <a:r>
              <a:rPr lang="tr-TR" sz="5400" b="1" i="1" dirty="0">
                <a:solidFill>
                  <a:srgbClr val="0070C0"/>
                </a:solidFill>
              </a:rPr>
              <a:t>Kriz,</a:t>
            </a:r>
            <a:endParaRPr lang="tr-TR" sz="5000" dirty="0">
              <a:solidFill>
                <a:srgbClr val="0070C0"/>
              </a:solidFill>
              <a:effectLst/>
            </a:endParaRPr>
          </a:p>
        </p:txBody>
      </p:sp>
      <p:sp>
        <p:nvSpPr>
          <p:cNvPr id="20" name="Chevron 19">
            <a:extLst>
              <a:ext uri="{FF2B5EF4-FFF2-40B4-BE49-F238E27FC236}">
                <a16:creationId xmlns="" xmlns:a16="http://schemas.microsoft.com/office/drawing/2014/main" id="{A4DE3ECC-735F-9243-AAD4-87A9ACCA0066}"/>
              </a:ext>
            </a:extLst>
          </p:cNvPr>
          <p:cNvSpPr/>
          <p:nvPr/>
        </p:nvSpPr>
        <p:spPr>
          <a:xfrm>
            <a:off x="522019" y="1186104"/>
            <a:ext cx="624004" cy="71104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Dikdörtgen 1">
            <a:extLst>
              <a:ext uri="{FF2B5EF4-FFF2-40B4-BE49-F238E27FC236}">
                <a16:creationId xmlns="" xmlns:a16="http://schemas.microsoft.com/office/drawing/2014/main" id="{BF9CE264-B291-1E48-97AC-57EB9A463D6B}"/>
              </a:ext>
            </a:extLst>
          </p:cNvPr>
          <p:cNvSpPr/>
          <p:nvPr/>
        </p:nvSpPr>
        <p:spPr>
          <a:xfrm>
            <a:off x="812540" y="1124744"/>
            <a:ext cx="2412268" cy="861774"/>
          </a:xfrm>
          <a:prstGeom prst="rect">
            <a:avLst/>
          </a:prstGeom>
        </p:spPr>
        <p:txBody>
          <a:bodyPr wrap="square">
            <a:spAutoFit/>
          </a:bodyPr>
          <a:lstStyle/>
          <a:p>
            <a:r>
              <a:rPr lang="tr-TR" sz="5000" b="1" i="1" dirty="0">
                <a:solidFill>
                  <a:srgbClr val="0070C0"/>
                </a:solidFill>
              </a:rPr>
              <a:t>Travma,</a:t>
            </a:r>
            <a:endParaRPr lang="tr-TR" sz="5000" dirty="0">
              <a:solidFill>
                <a:srgbClr val="0070C0"/>
              </a:solidFill>
              <a:effectLst/>
            </a:endParaRPr>
          </a:p>
        </p:txBody>
      </p:sp>
      <p:pic>
        <p:nvPicPr>
          <p:cNvPr id="21" name="Resim 6">
            <a:extLst>
              <a:ext uri="{FF2B5EF4-FFF2-40B4-BE49-F238E27FC236}">
                <a16:creationId xmlns="" xmlns:a16="http://schemas.microsoft.com/office/drawing/2014/main" id="{81EB72C7-A1E7-F048-9646-83A6DB48F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0" y="-47081"/>
            <a:ext cx="5881997" cy="891211"/>
          </a:xfrm>
          <a:prstGeom prst="rect">
            <a:avLst/>
          </a:prstGeom>
        </p:spPr>
      </p:pic>
    </p:spTree>
    <p:extLst>
      <p:ext uri="{BB962C8B-B14F-4D97-AF65-F5344CB8AC3E}">
        <p14:creationId xmlns:p14="http://schemas.microsoft.com/office/powerpoint/2010/main" val="378517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0-#ppt_w/2"/>
                                          </p:val>
                                        </p:tav>
                                        <p:tav tm="100000">
                                          <p:val>
                                            <p:strVal val="#ppt_x"/>
                                          </p:val>
                                        </p:tav>
                                      </p:tavLst>
                                    </p:anim>
                                    <p:anim calcmode="lin" valueType="num">
                                      <p:cBhvr additive="base">
                                        <p:cTn id="13" dur="25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47"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750"/>
                            </p:stCondLst>
                            <p:childTnLst>
                              <p:par>
                                <p:cTn id="21" presetID="2" presetClass="entr" presetSubtype="8" fill="hold" grpId="0" nodeType="afterEffect">
                                  <p:stCondLst>
                                    <p:cond delay="50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7250"/>
                            </p:stCondLst>
                            <p:childTnLst>
                              <p:par>
                                <p:cTn id="26" presetID="2" presetClass="entr" presetSubtype="8"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ppt_y"/>
                                          </p:val>
                                        </p:tav>
                                        <p:tav tm="100000">
                                          <p:val>
                                            <p:strVal val="#ppt_y"/>
                                          </p:val>
                                        </p:tav>
                                      </p:tavLst>
                                    </p:anim>
                                  </p:childTnLst>
                                </p:cTn>
                              </p:par>
                            </p:childTnLst>
                          </p:cTn>
                        </p:par>
                        <p:par>
                          <p:cTn id="30" fill="hold">
                            <p:stCondLst>
                              <p:cond delay="7750"/>
                            </p:stCondLst>
                            <p:childTnLst>
                              <p:par>
                                <p:cTn id="31" presetID="47"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6" presetClass="emph" presetSubtype="0" fill="hold" nodeType="withEffect">
                                  <p:stCondLst>
                                    <p:cond delay="0"/>
                                  </p:stCondLst>
                                  <p:childTnLst>
                                    <p:animScale>
                                      <p:cBhvr>
                                        <p:cTn id="37"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animBg="1"/>
      <p:bldP spid="16" grpId="0"/>
      <p:bldP spid="20"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PSİKOLOJİK İLK YARDIM SUNUM\Çizimler MERVE\DİY-ikon merve\din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9144" y="-46952"/>
            <a:ext cx="3960440" cy="4321291"/>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2">
            <a:extLst>
              <a:ext uri="{FF2B5EF4-FFF2-40B4-BE49-F238E27FC236}">
                <a16:creationId xmlns="" xmlns:a16="http://schemas.microsoft.com/office/drawing/2014/main" id="{A515422F-A47C-C746-83B5-0F4EC9BA6343}"/>
              </a:ext>
            </a:extLst>
          </p:cNvPr>
          <p:cNvSpPr/>
          <p:nvPr/>
        </p:nvSpPr>
        <p:spPr>
          <a:xfrm>
            <a:off x="1074988" y="1844824"/>
            <a:ext cx="5750220" cy="1446550"/>
          </a:xfrm>
          <a:prstGeom prst="rect">
            <a:avLst/>
          </a:prstGeom>
        </p:spPr>
        <p:txBody>
          <a:bodyPr wrap="square">
            <a:spAutoFit/>
          </a:bodyPr>
          <a:lstStyle/>
          <a:p>
            <a:r>
              <a:rPr lang="tr-TR" sz="6000" b="1" i="1" dirty="0">
                <a:solidFill>
                  <a:srgbClr val="0070C0"/>
                </a:solidFill>
              </a:rPr>
              <a:t>Dinle: </a:t>
            </a:r>
            <a:endParaRPr lang="tr-TR" sz="6000" dirty="0">
              <a:solidFill>
                <a:srgbClr val="0070C0"/>
              </a:solidFill>
            </a:endParaRPr>
          </a:p>
          <a:p>
            <a:r>
              <a:rPr lang="tr-TR" sz="2800" dirty="0"/>
              <a:t>Travmaya maruz kalan kişiye dikkat et.</a:t>
            </a:r>
          </a:p>
        </p:txBody>
      </p:sp>
      <p:sp>
        <p:nvSpPr>
          <p:cNvPr id="10" name="Chevron 9">
            <a:extLst>
              <a:ext uri="{FF2B5EF4-FFF2-40B4-BE49-F238E27FC236}">
                <a16:creationId xmlns="" xmlns:a16="http://schemas.microsoft.com/office/drawing/2014/main" id="{B5653061-9FF8-7242-8DD0-1059BE62D576}"/>
              </a:ext>
            </a:extLst>
          </p:cNvPr>
          <p:cNvSpPr/>
          <p:nvPr/>
        </p:nvSpPr>
        <p:spPr>
          <a:xfrm>
            <a:off x="142969" y="3661834"/>
            <a:ext cx="1713687" cy="2287446"/>
          </a:xfrm>
          <a:prstGeom prst="chevron">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Dikdörtgen 7">
            <a:extLst>
              <a:ext uri="{FF2B5EF4-FFF2-40B4-BE49-F238E27FC236}">
                <a16:creationId xmlns="" xmlns:a16="http://schemas.microsoft.com/office/drawing/2014/main" id="{241F05E2-3BAD-314B-AEAD-826AA47836B4}"/>
              </a:ext>
            </a:extLst>
          </p:cNvPr>
          <p:cNvSpPr/>
          <p:nvPr/>
        </p:nvSpPr>
        <p:spPr>
          <a:xfrm>
            <a:off x="1064568" y="3494733"/>
            <a:ext cx="6120680" cy="2569934"/>
          </a:xfrm>
          <a:prstGeom prst="rect">
            <a:avLst/>
          </a:prstGeom>
        </p:spPr>
        <p:txBody>
          <a:bodyPr wrap="square">
            <a:spAutoFit/>
          </a:bodyPr>
          <a:lstStyle/>
          <a:p>
            <a:pPr marL="342900" lvl="0" indent="-342900">
              <a:buFont typeface="Wingdings" pitchFamily="2" charset="2"/>
              <a:buChar char="v"/>
            </a:pPr>
            <a:r>
              <a:rPr lang="tr-TR" sz="2300" dirty="0"/>
              <a:t>Kendini tanıt.</a:t>
            </a:r>
          </a:p>
          <a:p>
            <a:pPr marL="342900" lvl="0" indent="-342900">
              <a:buFont typeface="Wingdings" pitchFamily="2" charset="2"/>
              <a:buChar char="v"/>
            </a:pPr>
            <a:r>
              <a:rPr lang="tr-TR" sz="2300" dirty="0"/>
              <a:t>Dikkatli ve aktif dinle.</a:t>
            </a:r>
          </a:p>
          <a:p>
            <a:pPr marL="342900" lvl="0" indent="-342900">
              <a:buFont typeface="Wingdings" pitchFamily="2" charset="2"/>
              <a:buChar char="v"/>
            </a:pPr>
            <a:r>
              <a:rPr lang="tr-TR" sz="2300" dirty="0"/>
              <a:t>Başkalarının duygularını kabul edin.</a:t>
            </a:r>
          </a:p>
          <a:p>
            <a:pPr marL="342900" lvl="0" indent="-342900">
              <a:buFont typeface="Wingdings" pitchFamily="2" charset="2"/>
              <a:buChar char="v"/>
            </a:pPr>
            <a:r>
              <a:rPr lang="tr-TR" sz="2300" dirty="0"/>
              <a:t>Tehlikedeki kişiyi sakinleştirin.</a:t>
            </a:r>
          </a:p>
          <a:p>
            <a:pPr marL="342900" lvl="0" indent="-342900">
              <a:buFont typeface="Wingdings" pitchFamily="2" charset="2"/>
              <a:buChar char="v"/>
            </a:pPr>
            <a:r>
              <a:rPr lang="tr-TR" sz="2300" dirty="0"/>
              <a:t>İhtiyaçları ve endişelerini sorun.</a:t>
            </a:r>
          </a:p>
          <a:p>
            <a:pPr marL="342900" lvl="0" indent="-342900">
              <a:buFont typeface="Wingdings" pitchFamily="2" charset="2"/>
              <a:buChar char="v"/>
            </a:pPr>
            <a:r>
              <a:rPr lang="tr-TR" sz="2300" dirty="0"/>
              <a:t>Zor durumdaki kişilerin ihtiyaçlarına ve sorunlarına çözüm bulmalarına yardımcı olun.</a:t>
            </a:r>
          </a:p>
        </p:txBody>
      </p:sp>
      <p:sp>
        <p:nvSpPr>
          <p:cNvPr id="14" name="Dikdörtgen 3">
            <a:extLst>
              <a:ext uri="{FF2B5EF4-FFF2-40B4-BE49-F238E27FC236}">
                <a16:creationId xmlns="" xmlns:a16="http://schemas.microsoft.com/office/drawing/2014/main" id="{75CFE3EC-9960-EF40-8A6C-C746CD29991A}"/>
              </a:ext>
            </a:extLst>
          </p:cNvPr>
          <p:cNvSpPr/>
          <p:nvPr/>
        </p:nvSpPr>
        <p:spPr>
          <a:xfrm>
            <a:off x="490086" y="946156"/>
            <a:ext cx="3276768" cy="646331"/>
          </a:xfrm>
          <a:prstGeom prst="rect">
            <a:avLst/>
          </a:prstGeom>
        </p:spPr>
        <p:txBody>
          <a:bodyPr wrap="square">
            <a:spAutoFit/>
          </a:bodyPr>
          <a:lstStyle/>
          <a:p>
            <a:r>
              <a:rPr lang="tr-TR" i="1" dirty="0"/>
              <a:t>Bu Süreçte İzlenecek Adımlar ve Odaklanılması Gereken Noktalar</a:t>
            </a:r>
            <a:endParaRPr lang="tr-TR" dirty="0"/>
          </a:p>
        </p:txBody>
      </p:sp>
      <p:pic>
        <p:nvPicPr>
          <p:cNvPr id="15" name="Resim 6">
            <a:extLst>
              <a:ext uri="{FF2B5EF4-FFF2-40B4-BE49-F238E27FC236}">
                <a16:creationId xmlns="" xmlns:a16="http://schemas.microsoft.com/office/drawing/2014/main" id="{371BB596-1B45-204D-A2D3-6194AF2CCA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6" name="Resim 6">
            <a:extLst>
              <a:ext uri="{FF2B5EF4-FFF2-40B4-BE49-F238E27FC236}">
                <a16:creationId xmlns="" xmlns:a16="http://schemas.microsoft.com/office/drawing/2014/main" id="{1E848B36-C879-D345-822D-F92F1DEF4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1" name="Picture 10">
            <a:extLst>
              <a:ext uri="{FF2B5EF4-FFF2-40B4-BE49-F238E27FC236}">
                <a16:creationId xmlns="" xmlns:a16="http://schemas.microsoft.com/office/drawing/2014/main" id="{D56F377F-9DF6-6849-8295-027659877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8442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additive="base">
                                        <p:cTn id="26" dur="500" fill="hold"/>
                                        <p:tgtEl>
                                          <p:spTgt spid="3076"/>
                                        </p:tgtEl>
                                        <p:attrNameLst>
                                          <p:attrName>ppt_x</p:attrName>
                                        </p:attrNameLst>
                                      </p:cBhvr>
                                      <p:tavLst>
                                        <p:tav tm="0">
                                          <p:val>
                                            <p:strVal val="#ppt_x"/>
                                          </p:val>
                                        </p:tav>
                                        <p:tav tm="100000">
                                          <p:val>
                                            <p:strVal val="#ppt_x"/>
                                          </p:val>
                                        </p:tav>
                                      </p:tavLst>
                                    </p:anim>
                                    <p:anim calcmode="lin" valueType="num">
                                      <p:cBhvr additive="base">
                                        <p:cTn id="27" dur="500" fill="hold"/>
                                        <p:tgtEl>
                                          <p:spTgt spid="3076"/>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32" presetClass="emph" presetSubtype="0" fill="hold" nodeType="afterEffect">
                                  <p:stCondLst>
                                    <p:cond delay="0"/>
                                  </p:stCondLst>
                                  <p:childTnLst>
                                    <p:animRot by="120000">
                                      <p:cBhvr>
                                        <p:cTn id="30" dur="100" fill="hold">
                                          <p:stCondLst>
                                            <p:cond delay="0"/>
                                          </p:stCondLst>
                                        </p:cTn>
                                        <p:tgtEl>
                                          <p:spTgt spid="3076"/>
                                        </p:tgtEl>
                                        <p:attrNameLst>
                                          <p:attrName>r</p:attrName>
                                        </p:attrNameLst>
                                      </p:cBhvr>
                                    </p:animRot>
                                    <p:animRot by="-240000">
                                      <p:cBhvr>
                                        <p:cTn id="31" dur="200" fill="hold">
                                          <p:stCondLst>
                                            <p:cond delay="200"/>
                                          </p:stCondLst>
                                        </p:cTn>
                                        <p:tgtEl>
                                          <p:spTgt spid="3076"/>
                                        </p:tgtEl>
                                        <p:attrNameLst>
                                          <p:attrName>r</p:attrName>
                                        </p:attrNameLst>
                                      </p:cBhvr>
                                    </p:animRot>
                                    <p:animRot by="240000">
                                      <p:cBhvr>
                                        <p:cTn id="32" dur="200" fill="hold">
                                          <p:stCondLst>
                                            <p:cond delay="400"/>
                                          </p:stCondLst>
                                        </p:cTn>
                                        <p:tgtEl>
                                          <p:spTgt spid="3076"/>
                                        </p:tgtEl>
                                        <p:attrNameLst>
                                          <p:attrName>r</p:attrName>
                                        </p:attrNameLst>
                                      </p:cBhvr>
                                    </p:animRot>
                                    <p:animRot by="-240000">
                                      <p:cBhvr>
                                        <p:cTn id="33" dur="200" fill="hold">
                                          <p:stCondLst>
                                            <p:cond delay="600"/>
                                          </p:stCondLst>
                                        </p:cTn>
                                        <p:tgtEl>
                                          <p:spTgt spid="3076"/>
                                        </p:tgtEl>
                                        <p:attrNameLst>
                                          <p:attrName>r</p:attrName>
                                        </p:attrNameLst>
                                      </p:cBhvr>
                                    </p:animRot>
                                    <p:animRot by="120000">
                                      <p:cBhvr>
                                        <p:cTn id="34" dur="200" fill="hold">
                                          <p:stCondLst>
                                            <p:cond delay="800"/>
                                          </p:stCondLst>
                                        </p:cTn>
                                        <p:tgtEl>
                                          <p:spTgt spid="30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15397"/>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Desktop\PSİKOLOJİK İLK YARDIM SUNUM\Çizimler MERVE\DİY-ikon merve\bagku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475" y="510786"/>
            <a:ext cx="3244358" cy="3456384"/>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2">
            <a:extLst>
              <a:ext uri="{FF2B5EF4-FFF2-40B4-BE49-F238E27FC236}">
                <a16:creationId xmlns="" xmlns:a16="http://schemas.microsoft.com/office/drawing/2014/main" id="{DB730EAB-6E79-5949-B3BD-5CBA1E051C5B}"/>
              </a:ext>
            </a:extLst>
          </p:cNvPr>
          <p:cNvSpPr/>
          <p:nvPr/>
        </p:nvSpPr>
        <p:spPr>
          <a:xfrm>
            <a:off x="1146997" y="2515706"/>
            <a:ext cx="5309768" cy="1446550"/>
          </a:xfrm>
          <a:prstGeom prst="rect">
            <a:avLst/>
          </a:prstGeom>
        </p:spPr>
        <p:txBody>
          <a:bodyPr wrap="square">
            <a:spAutoFit/>
          </a:bodyPr>
          <a:lstStyle/>
          <a:p>
            <a:r>
              <a:rPr lang="tr-TR" sz="6000" b="1" i="1" dirty="0">
                <a:solidFill>
                  <a:srgbClr val="0070C0"/>
                </a:solidFill>
              </a:rPr>
              <a:t>BAĞ KUR: </a:t>
            </a:r>
            <a:endParaRPr lang="tr-TR" sz="6000" dirty="0">
              <a:solidFill>
                <a:srgbClr val="0070C0"/>
              </a:solidFill>
            </a:endParaRPr>
          </a:p>
          <a:p>
            <a:r>
              <a:rPr lang="tr-TR" sz="2800" dirty="0"/>
              <a:t>Yardım etmek için harekete geç</a:t>
            </a:r>
          </a:p>
        </p:txBody>
      </p:sp>
      <p:sp>
        <p:nvSpPr>
          <p:cNvPr id="10" name="Chevron 9">
            <a:extLst>
              <a:ext uri="{FF2B5EF4-FFF2-40B4-BE49-F238E27FC236}">
                <a16:creationId xmlns="" xmlns:a16="http://schemas.microsoft.com/office/drawing/2014/main" id="{23803438-D78F-184B-B1ED-6B933703C3E1}"/>
              </a:ext>
            </a:extLst>
          </p:cNvPr>
          <p:cNvSpPr/>
          <p:nvPr/>
        </p:nvSpPr>
        <p:spPr>
          <a:xfrm>
            <a:off x="214977" y="4005064"/>
            <a:ext cx="1713687" cy="2287446"/>
          </a:xfrm>
          <a:prstGeom prst="chevron">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Dikdörtgen 7">
            <a:extLst>
              <a:ext uri="{FF2B5EF4-FFF2-40B4-BE49-F238E27FC236}">
                <a16:creationId xmlns="" xmlns:a16="http://schemas.microsoft.com/office/drawing/2014/main" id="{16A45CEE-F1C5-2847-A827-93F251E3E913}"/>
              </a:ext>
            </a:extLst>
          </p:cNvPr>
          <p:cNvSpPr/>
          <p:nvPr/>
        </p:nvSpPr>
        <p:spPr>
          <a:xfrm>
            <a:off x="1136576" y="4184501"/>
            <a:ext cx="5929222" cy="1692771"/>
          </a:xfrm>
          <a:prstGeom prst="rect">
            <a:avLst/>
          </a:prstGeom>
        </p:spPr>
        <p:txBody>
          <a:bodyPr wrap="square">
            <a:spAutoFit/>
          </a:bodyPr>
          <a:lstStyle/>
          <a:p>
            <a:pPr marL="342900" lvl="0" indent="-342900">
              <a:buFont typeface="Wingdings" pitchFamily="2" charset="2"/>
              <a:buChar char="v"/>
            </a:pPr>
            <a:r>
              <a:rPr lang="tr-TR" sz="2300" dirty="0"/>
              <a:t>Bilgi verin.</a:t>
            </a:r>
          </a:p>
          <a:p>
            <a:pPr marL="342900" lvl="0" indent="-342900">
              <a:buFont typeface="Wingdings" pitchFamily="2" charset="2"/>
              <a:buChar char="v"/>
            </a:pPr>
            <a:r>
              <a:rPr lang="tr-TR" sz="2300" dirty="0"/>
              <a:t>Kişinin sevdikleriyle ve sosyal desteğiyle bağlantı kurun.</a:t>
            </a:r>
          </a:p>
          <a:p>
            <a:pPr marL="342900" lvl="0" indent="-342900">
              <a:buFont typeface="Wingdings" pitchFamily="2" charset="2"/>
              <a:buChar char="v"/>
            </a:pPr>
            <a:r>
              <a:rPr lang="tr-TR" sz="2300" dirty="0"/>
              <a:t>Pratik sorunların üstesinden gelin.</a:t>
            </a:r>
          </a:p>
          <a:p>
            <a:pPr marL="342900" lvl="0" indent="-342900">
              <a:buFont typeface="Wingdings" pitchFamily="2" charset="2"/>
              <a:buChar char="v"/>
            </a:pPr>
            <a:r>
              <a:rPr lang="tr-TR" sz="2300" dirty="0"/>
              <a:t>Hizmetleri ve diğer yardımları alın</a:t>
            </a:r>
          </a:p>
        </p:txBody>
      </p:sp>
      <p:sp>
        <p:nvSpPr>
          <p:cNvPr id="14" name="Dikdörtgen 3">
            <a:extLst>
              <a:ext uri="{FF2B5EF4-FFF2-40B4-BE49-F238E27FC236}">
                <a16:creationId xmlns="" xmlns:a16="http://schemas.microsoft.com/office/drawing/2014/main" id="{10868AC8-D2AD-AC43-8526-3ED7A7DBE1E1}"/>
              </a:ext>
            </a:extLst>
          </p:cNvPr>
          <p:cNvSpPr/>
          <p:nvPr/>
        </p:nvSpPr>
        <p:spPr>
          <a:xfrm>
            <a:off x="490086" y="946156"/>
            <a:ext cx="3276768" cy="646331"/>
          </a:xfrm>
          <a:prstGeom prst="rect">
            <a:avLst/>
          </a:prstGeom>
        </p:spPr>
        <p:txBody>
          <a:bodyPr wrap="square">
            <a:spAutoFit/>
          </a:bodyPr>
          <a:lstStyle/>
          <a:p>
            <a:r>
              <a:rPr lang="tr-TR" i="1" dirty="0"/>
              <a:t>Bu Süreçte İzlenecek Adımlar ve Odaklanılması Gereken Noktalar</a:t>
            </a:r>
            <a:endParaRPr lang="tr-TR" dirty="0"/>
          </a:p>
        </p:txBody>
      </p:sp>
      <p:pic>
        <p:nvPicPr>
          <p:cNvPr id="15" name="Resim 6">
            <a:extLst>
              <a:ext uri="{FF2B5EF4-FFF2-40B4-BE49-F238E27FC236}">
                <a16:creationId xmlns="" xmlns:a16="http://schemas.microsoft.com/office/drawing/2014/main" id="{F6A0693C-62B7-7341-A4D8-EBF64BC25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6" name="Resim 6">
            <a:extLst>
              <a:ext uri="{FF2B5EF4-FFF2-40B4-BE49-F238E27FC236}">
                <a16:creationId xmlns="" xmlns:a16="http://schemas.microsoft.com/office/drawing/2014/main" id="{D1B15AA8-10B5-DC4B-9B6E-95AE36692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1" name="Picture 10">
            <a:extLst>
              <a:ext uri="{FF2B5EF4-FFF2-40B4-BE49-F238E27FC236}">
                <a16:creationId xmlns="" xmlns:a16="http://schemas.microsoft.com/office/drawing/2014/main" id="{6E16FB37-96F6-5F4B-8E43-3808A4D1C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21780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6" presetClass="emph" presetSubtype="0" fill="hold" nodeType="afterEffect">
                                  <p:stCondLst>
                                    <p:cond delay="0"/>
                                  </p:stCondLst>
                                  <p:childTnLst>
                                    <p:animScale>
                                      <p:cBhvr>
                                        <p:cTn id="29" dur="200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848544" y="1988840"/>
            <a:ext cx="8352927" cy="4185761"/>
          </a:xfrm>
          <a:prstGeom prst="rect">
            <a:avLst/>
          </a:prstGeom>
        </p:spPr>
        <p:txBody>
          <a:bodyPr wrap="square">
            <a:spAutoFit/>
          </a:bodyPr>
          <a:lstStyle/>
          <a:p>
            <a:r>
              <a:rPr lang="tr-TR" sz="1900" dirty="0" err="1"/>
              <a:t>Travmatik</a:t>
            </a:r>
            <a:r>
              <a:rPr lang="tr-TR" sz="1900" dirty="0"/>
              <a:t> bir olaydan sonra çocukların rahatlamaya, desteğe ve güvende olduklarını bilmeye ihtiyacı vardır. Çocukların nasıl hissettiklerini ve duygularını konuşmak onlara iyi gelecektir. Bu nedenle çocuklarınızla daha fazla zaman geçirmeye çalışın ve onlara fiziksel teması artırın, daha fazla sevgi gösterin. Bazen çocuklar duygularını sözcükler yerine oyun yoluyla daha iyi ifade edebilirler, bu yüzden onlarla oynamak için zaman ayırın. Bir süre size daha fazla bağımlı olmaları normaldir, günlük rutinlerini yeniden oluşturmaya çalışın, örneğin yemek zamanları, yatma saatleri veya mümkünse okula dönme gibi rutinlerine dönün. Afetler hakkında yanlış fikirleri veya gerçekdışı duyumları</a:t>
            </a:r>
          </a:p>
          <a:p>
            <a:r>
              <a:rPr lang="tr-TR" sz="1900" dirty="0"/>
              <a:t> olması durumunda çocuklarınızın bildiklerini öğrenin ve yanlış anlamaları varsa düzeltin. Çocuklarınızın medyaya ve felaket hikâyelerine maruz kalmasını engelleyin. Tepkilerinizi çocuğunuzun yaşına ve olgunluk düzeyine göre ayarlayın, algı ve duygu durumuna odaklanın. Çocukların yetişkinlerin konuşmalarını ve tepkilerinin gözlediğini unutmayın. </a:t>
            </a:r>
            <a:endParaRPr lang="tr-TR" sz="1900" dirty="0">
              <a:effectLst/>
            </a:endParaRPr>
          </a:p>
        </p:txBody>
      </p:sp>
      <p:sp>
        <p:nvSpPr>
          <p:cNvPr id="3" name="Dikdörtgen 2"/>
          <p:cNvSpPr/>
          <p:nvPr/>
        </p:nvSpPr>
        <p:spPr>
          <a:xfrm>
            <a:off x="2310628" y="953543"/>
            <a:ext cx="5260094" cy="954107"/>
          </a:xfrm>
          <a:prstGeom prst="rect">
            <a:avLst/>
          </a:prstGeom>
        </p:spPr>
        <p:txBody>
          <a:bodyPr wrap="none">
            <a:spAutoFit/>
          </a:bodyPr>
          <a:lstStyle/>
          <a:p>
            <a:pPr algn="ctr"/>
            <a:r>
              <a:rPr lang="tr-TR" sz="2800" b="1" i="1" dirty="0">
                <a:solidFill>
                  <a:srgbClr val="0070C0"/>
                </a:solidFill>
              </a:rPr>
              <a:t>Yetişkinler Çocukların İyileşmesine</a:t>
            </a:r>
          </a:p>
          <a:p>
            <a:pPr algn="ctr"/>
            <a:r>
              <a:rPr lang="tr-TR" sz="2800" b="1" i="1" dirty="0">
                <a:solidFill>
                  <a:srgbClr val="0070C0"/>
                </a:solidFill>
              </a:rPr>
              <a:t>Nasıl Yardımcı Olabilir?</a:t>
            </a:r>
            <a:endParaRPr lang="tr-TR" sz="2800" dirty="0">
              <a:solidFill>
                <a:srgbClr val="0070C0"/>
              </a:solidFill>
            </a:endParaRPr>
          </a:p>
        </p:txBody>
      </p:sp>
      <p:pic>
        <p:nvPicPr>
          <p:cNvPr id="7" name="Resim 6">
            <a:extLst>
              <a:ext uri="{FF2B5EF4-FFF2-40B4-BE49-F238E27FC236}">
                <a16:creationId xmlns="" xmlns:a16="http://schemas.microsoft.com/office/drawing/2014/main" id="{DA8093B7-E981-C940-9CE5-55F843B19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B522737F-6712-B34D-A0CE-6EB809142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DCB14CDF-51E9-2C4E-A515-321219303D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25218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184205"/>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6">
            <a:extLst>
              <a:ext uri="{FF2B5EF4-FFF2-40B4-BE49-F238E27FC236}">
                <a16:creationId xmlns="" xmlns:a16="http://schemas.microsoft.com/office/drawing/2014/main" id="{46A34DF9-8F5B-6747-B4F1-193958619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4461D3C9-4D89-5F44-9BE7-94F1FD8FF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5" name="Picture 2" descr="C:\Users\Admin\Desktop\PSİKOLOJİK İLK YARDIM SUNUM\Çizimler MERVE\DİY-çizim merve\13 cop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484" y="1340768"/>
            <a:ext cx="7086617" cy="70866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4394356E-82DA-B44E-B1CE-6B0AEDEB98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
        <p:nvSpPr>
          <p:cNvPr id="6" name="Dikdörtgen 5"/>
          <p:cNvSpPr/>
          <p:nvPr/>
        </p:nvSpPr>
        <p:spPr>
          <a:xfrm>
            <a:off x="1772322" y="2102766"/>
            <a:ext cx="6336704" cy="830997"/>
          </a:xfrm>
          <a:prstGeom prst="rect">
            <a:avLst/>
          </a:prstGeom>
        </p:spPr>
        <p:txBody>
          <a:bodyPr wrap="square">
            <a:spAutoFit/>
          </a:bodyPr>
          <a:lstStyle/>
          <a:p>
            <a:pPr algn="ctr"/>
            <a:r>
              <a:rPr lang="tr-TR" sz="2400" dirty="0"/>
              <a:t>PİY öncesinde gerekli hazırlıkları yaptıktan sonra </a:t>
            </a:r>
          </a:p>
          <a:p>
            <a:pPr algn="ctr"/>
            <a:r>
              <a:rPr lang="tr-TR" sz="2400" dirty="0"/>
              <a:t>aşağıda verilen 3 eylem ilkesini izleyin.</a:t>
            </a:r>
          </a:p>
        </p:txBody>
      </p:sp>
      <p:sp>
        <p:nvSpPr>
          <p:cNvPr id="5" name="Dikdörtgen 4"/>
          <p:cNvSpPr/>
          <p:nvPr/>
        </p:nvSpPr>
        <p:spPr>
          <a:xfrm>
            <a:off x="2541075" y="949344"/>
            <a:ext cx="4799199" cy="954107"/>
          </a:xfrm>
          <a:prstGeom prst="rect">
            <a:avLst/>
          </a:prstGeom>
        </p:spPr>
        <p:txBody>
          <a:bodyPr wrap="none">
            <a:spAutoFit/>
          </a:bodyPr>
          <a:lstStyle/>
          <a:p>
            <a:pPr algn="ctr"/>
            <a:r>
              <a:rPr lang="tr-TR" sz="2800" b="1" dirty="0"/>
              <a:t>Depremde Psikolojik İlk Yardım</a:t>
            </a:r>
          </a:p>
          <a:p>
            <a:pPr algn="ctr"/>
            <a:r>
              <a:rPr lang="tr-TR" sz="2800" b="1" dirty="0"/>
              <a:t>Uygulama Süreci </a:t>
            </a:r>
            <a:endParaRPr lang="tr-TR" sz="2800" dirty="0"/>
          </a:p>
        </p:txBody>
      </p:sp>
    </p:spTree>
    <p:extLst>
      <p:ext uri="{BB962C8B-B14F-4D97-AF65-F5344CB8AC3E}">
        <p14:creationId xmlns:p14="http://schemas.microsoft.com/office/powerpoint/2010/main" val="142408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6" presetClass="emph" presetSubtype="0" fill="hold" nodeType="afterEffect">
                                  <p:stCondLst>
                                    <p:cond delay="0"/>
                                  </p:stCondLst>
                                  <p:childTnLst>
                                    <p:animScale>
                                      <p:cBhvr>
                                        <p:cTn id="21"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6">
            <a:extLst>
              <a:ext uri="{FF2B5EF4-FFF2-40B4-BE49-F238E27FC236}">
                <a16:creationId xmlns="" xmlns:a16="http://schemas.microsoft.com/office/drawing/2014/main" id="{346E1D10-5B06-CE42-9EF2-1D55816D7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5979760"/>
            <a:ext cx="5881997" cy="891211"/>
          </a:xfrm>
          <a:prstGeom prst="rect">
            <a:avLst/>
          </a:prstGeom>
        </p:spPr>
      </p:pic>
      <p:graphicFrame>
        <p:nvGraphicFramePr>
          <p:cNvPr id="2" name="Tablo 1"/>
          <p:cNvGraphicFramePr>
            <a:graphicFrameLocks noGrp="1"/>
          </p:cNvGraphicFramePr>
          <p:nvPr>
            <p:extLst>
              <p:ext uri="{D42A27DB-BD31-4B8C-83A1-F6EECF244321}">
                <p14:modId xmlns:p14="http://schemas.microsoft.com/office/powerpoint/2010/main" val="2074015599"/>
              </p:ext>
            </p:extLst>
          </p:nvPr>
        </p:nvGraphicFramePr>
        <p:xfrm>
          <a:off x="272480" y="3645024"/>
          <a:ext cx="8941317" cy="2684546"/>
        </p:xfrm>
        <a:graphic>
          <a:graphicData uri="http://schemas.openxmlformats.org/drawingml/2006/table">
            <a:tbl>
              <a:tblPr firstRow="1" firstCol="1" bandRow="1">
                <a:tableStyleId>{F5AB1C69-6EDB-4FF4-983F-18BD219EF322}</a:tableStyleId>
              </a:tblPr>
              <a:tblGrid>
                <a:gridCol w="1533276">
                  <a:extLst>
                    <a:ext uri="{9D8B030D-6E8A-4147-A177-3AD203B41FA5}">
                      <a16:colId xmlns="" xmlns:a16="http://schemas.microsoft.com/office/drawing/2014/main" val="20000"/>
                    </a:ext>
                  </a:extLst>
                </a:gridCol>
                <a:gridCol w="3919468">
                  <a:extLst>
                    <a:ext uri="{9D8B030D-6E8A-4147-A177-3AD203B41FA5}">
                      <a16:colId xmlns="" xmlns:a16="http://schemas.microsoft.com/office/drawing/2014/main" val="20001"/>
                    </a:ext>
                  </a:extLst>
                </a:gridCol>
                <a:gridCol w="3488573">
                  <a:extLst>
                    <a:ext uri="{9D8B030D-6E8A-4147-A177-3AD203B41FA5}">
                      <a16:colId xmlns="" xmlns:a16="http://schemas.microsoft.com/office/drawing/2014/main" val="20002"/>
                    </a:ext>
                  </a:extLst>
                </a:gridCol>
              </a:tblGrid>
              <a:tr h="2684546">
                <a:tc>
                  <a:txBody>
                    <a:bodyPr/>
                    <a:lstStyle/>
                    <a:p>
                      <a:pPr algn="just">
                        <a:lnSpc>
                          <a:spcPct val="107000"/>
                        </a:lnSpc>
                        <a:spcAft>
                          <a:spcPts val="0"/>
                        </a:spcAft>
                      </a:pPr>
                      <a:r>
                        <a:rPr lang="tr-TR" sz="2300" dirty="0">
                          <a:effectLst/>
                        </a:rPr>
                        <a:t> </a:t>
                      </a:r>
                    </a:p>
                    <a:p>
                      <a:pPr algn="just">
                        <a:lnSpc>
                          <a:spcPct val="107000"/>
                        </a:lnSpc>
                        <a:spcAft>
                          <a:spcPts val="0"/>
                        </a:spcAft>
                      </a:pPr>
                      <a:endParaRPr lang="tr-TR" sz="2300" dirty="0">
                        <a:effectLst/>
                      </a:endParaRPr>
                    </a:p>
                    <a:p>
                      <a:pPr algn="just">
                        <a:lnSpc>
                          <a:spcPct val="107000"/>
                        </a:lnSpc>
                        <a:spcAft>
                          <a:spcPts val="0"/>
                        </a:spcAft>
                      </a:pPr>
                      <a:endParaRPr lang="tr-TR" sz="2300" dirty="0">
                        <a:effectLst/>
                      </a:endParaRPr>
                    </a:p>
                    <a:p>
                      <a:pPr algn="ctr">
                        <a:lnSpc>
                          <a:spcPct val="107000"/>
                        </a:lnSpc>
                        <a:spcAft>
                          <a:spcPts val="0"/>
                        </a:spcAft>
                      </a:pPr>
                      <a:r>
                        <a:rPr lang="tr-TR" sz="2300" dirty="0">
                          <a:effectLst/>
                        </a:rPr>
                        <a:t>Güvenlik</a:t>
                      </a:r>
                      <a:endParaRPr lang="tr-TR" sz="2300" dirty="0">
                        <a:effectLst/>
                        <a:latin typeface="Calibri"/>
                        <a:ea typeface="Calibri"/>
                        <a:cs typeface="Times New Roman"/>
                      </a:endParaRPr>
                    </a:p>
                  </a:txBody>
                  <a:tcPr marL="66529" marR="66529" marT="0" marB="0">
                    <a:solidFill>
                      <a:srgbClr val="00B0F0"/>
                    </a:solidFill>
                  </a:tcPr>
                </a:tc>
                <a:tc>
                  <a:txBody>
                    <a:bodyPr/>
                    <a:lstStyle/>
                    <a:p>
                      <a:pPr marL="342900" lvl="0" indent="-342900" algn="l">
                        <a:lnSpc>
                          <a:spcPct val="107000"/>
                        </a:lnSpc>
                        <a:spcAft>
                          <a:spcPts val="0"/>
                        </a:spcAft>
                        <a:buFont typeface="Wingdings"/>
                        <a:buChar char=""/>
                      </a:pPr>
                      <a:r>
                        <a:rPr lang="tr-TR" sz="2300" b="0" dirty="0">
                          <a:solidFill>
                            <a:schemeClr val="tx1"/>
                          </a:solidFill>
                          <a:effectLst/>
                        </a:rPr>
                        <a:t>Ne tür tehlikeler var?</a:t>
                      </a:r>
                    </a:p>
                    <a:p>
                      <a:pPr marL="342900" lvl="0" indent="-342900" algn="l">
                        <a:lnSpc>
                          <a:spcPct val="107000"/>
                        </a:lnSpc>
                        <a:spcAft>
                          <a:spcPts val="0"/>
                        </a:spcAft>
                        <a:buFont typeface="Wingdings"/>
                        <a:buChar char=""/>
                      </a:pPr>
                      <a:r>
                        <a:rPr lang="tr-TR" sz="2300" b="0" dirty="0">
                          <a:solidFill>
                            <a:schemeClr val="tx1"/>
                          </a:solidFill>
                          <a:effectLst/>
                        </a:rPr>
                        <a:t>Kendinize veya başkalarına zarar vermeden orada olabilir misiniz?</a:t>
                      </a:r>
                      <a:endParaRPr lang="tr-TR" sz="2300" b="0" dirty="0">
                        <a:solidFill>
                          <a:schemeClr val="tx1"/>
                        </a:solidFill>
                        <a:effectLst/>
                        <a:latin typeface="Calibri"/>
                        <a:ea typeface="Calibri"/>
                        <a:cs typeface="Times New Roman"/>
                      </a:endParaRPr>
                    </a:p>
                  </a:txBody>
                  <a:tcPr marL="66529" marR="66529" marT="0" marB="0">
                    <a:solidFill>
                      <a:srgbClr val="71D6FE">
                        <a:alpha val="81176"/>
                      </a:srgbClr>
                    </a:solidFill>
                  </a:tcPr>
                </a:tc>
                <a:tc>
                  <a:txBody>
                    <a:bodyPr/>
                    <a:lstStyle/>
                    <a:p>
                      <a:pPr marL="342900" lvl="0" indent="-342900" algn="l">
                        <a:lnSpc>
                          <a:spcPct val="107000"/>
                        </a:lnSpc>
                        <a:spcAft>
                          <a:spcPts val="0"/>
                        </a:spcAft>
                        <a:buFont typeface="Wingdings"/>
                        <a:buChar char=""/>
                      </a:pPr>
                      <a:r>
                        <a:rPr lang="tr-TR" sz="2300" b="0" dirty="0">
                          <a:solidFill>
                            <a:schemeClr val="tx1"/>
                          </a:solidFill>
                          <a:effectLst/>
                        </a:rPr>
                        <a:t>Güvenlik konusunda emin değilseniz… GİTMEYİN!</a:t>
                      </a:r>
                    </a:p>
                    <a:p>
                      <a:pPr marL="342900" lvl="0" indent="-342900" algn="l">
                        <a:lnSpc>
                          <a:spcPct val="107000"/>
                        </a:lnSpc>
                        <a:spcAft>
                          <a:spcPts val="0"/>
                        </a:spcAft>
                        <a:buFont typeface="Wingdings"/>
                        <a:buChar char=""/>
                      </a:pPr>
                      <a:r>
                        <a:rPr lang="tr-TR" sz="2300" b="0" dirty="0">
                          <a:solidFill>
                            <a:schemeClr val="tx1"/>
                          </a:solidFill>
                          <a:effectLst/>
                        </a:rPr>
                        <a:t>Başkalarından yardım isteyin.</a:t>
                      </a:r>
                    </a:p>
                    <a:p>
                      <a:pPr marL="342900" lvl="0" indent="-342900" algn="l">
                        <a:lnSpc>
                          <a:spcPct val="107000"/>
                        </a:lnSpc>
                        <a:spcAft>
                          <a:spcPts val="0"/>
                        </a:spcAft>
                        <a:buFont typeface="Wingdings"/>
                        <a:buChar char=""/>
                      </a:pPr>
                      <a:r>
                        <a:rPr lang="tr-TR" sz="2300" b="0" dirty="0">
                          <a:solidFill>
                            <a:schemeClr val="tx1"/>
                          </a:solidFill>
                          <a:effectLst/>
                        </a:rPr>
                        <a:t>Güvenli bir mesafeden iletişim kurun.</a:t>
                      </a:r>
                      <a:endParaRPr lang="tr-TR" sz="2300" b="0" dirty="0">
                        <a:solidFill>
                          <a:schemeClr val="tx1"/>
                        </a:solidFill>
                        <a:effectLst/>
                        <a:latin typeface="Calibri"/>
                        <a:ea typeface="Calibri"/>
                        <a:cs typeface="Times New Roman"/>
                      </a:endParaRPr>
                    </a:p>
                  </a:txBody>
                  <a:tcPr marL="66529" marR="66529" marT="0" marB="0">
                    <a:solidFill>
                      <a:srgbClr val="71D6FE">
                        <a:alpha val="81176"/>
                      </a:srgbClr>
                    </a:solidFill>
                  </a:tcPr>
                </a:tc>
                <a:extLst>
                  <a:ext uri="{0D108BD9-81ED-4DB2-BD59-A6C34878D82A}">
                    <a16:rowId xmlns="" xmlns:a16="http://schemas.microsoft.com/office/drawing/2014/main" val="10000"/>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2255911843"/>
              </p:ext>
            </p:extLst>
          </p:nvPr>
        </p:nvGraphicFramePr>
        <p:xfrm>
          <a:off x="332163" y="1484784"/>
          <a:ext cx="8941317" cy="2025767"/>
        </p:xfrm>
        <a:graphic>
          <a:graphicData uri="http://schemas.openxmlformats.org/drawingml/2006/table">
            <a:tbl>
              <a:tblPr firstRow="1" firstCol="1" bandRow="1">
                <a:tableStyleId>{F5AB1C69-6EDB-4FF4-983F-18BD219EF322}</a:tableStyleId>
              </a:tblPr>
              <a:tblGrid>
                <a:gridCol w="1534290">
                  <a:extLst>
                    <a:ext uri="{9D8B030D-6E8A-4147-A177-3AD203B41FA5}">
                      <a16:colId xmlns="" xmlns:a16="http://schemas.microsoft.com/office/drawing/2014/main" val="20000"/>
                    </a:ext>
                  </a:extLst>
                </a:gridCol>
                <a:gridCol w="7407027">
                  <a:extLst>
                    <a:ext uri="{9D8B030D-6E8A-4147-A177-3AD203B41FA5}">
                      <a16:colId xmlns="" xmlns:a16="http://schemas.microsoft.com/office/drawing/2014/main" val="20001"/>
                    </a:ext>
                  </a:extLst>
                </a:gridCol>
              </a:tblGrid>
              <a:tr h="2025767">
                <a:tc>
                  <a:txBody>
                    <a:bodyPr/>
                    <a:lstStyle/>
                    <a:p>
                      <a:pPr algn="just">
                        <a:lnSpc>
                          <a:spcPct val="150000"/>
                        </a:lnSpc>
                        <a:spcAft>
                          <a:spcPts val="0"/>
                        </a:spcAft>
                      </a:pPr>
                      <a:endParaRPr lang="tr-TR" sz="2300" dirty="0">
                        <a:effectLst/>
                      </a:endParaRPr>
                    </a:p>
                    <a:p>
                      <a:pPr algn="ctr">
                        <a:lnSpc>
                          <a:spcPct val="150000"/>
                        </a:lnSpc>
                        <a:spcAft>
                          <a:spcPts val="0"/>
                        </a:spcAft>
                      </a:pPr>
                      <a:r>
                        <a:rPr lang="tr-TR" sz="2300" dirty="0">
                          <a:effectLst/>
                        </a:rPr>
                        <a:t>İzle</a:t>
                      </a:r>
                    </a:p>
                    <a:p>
                      <a:pPr algn="just">
                        <a:lnSpc>
                          <a:spcPct val="150000"/>
                        </a:lnSpc>
                        <a:spcAft>
                          <a:spcPts val="0"/>
                        </a:spcAft>
                      </a:pPr>
                      <a:r>
                        <a:rPr lang="tr-TR" sz="2300" dirty="0">
                          <a:effectLst/>
                        </a:rPr>
                        <a:t> </a:t>
                      </a:r>
                      <a:endParaRPr lang="tr-TR" sz="2300" dirty="0">
                        <a:effectLst/>
                        <a:latin typeface="Calibri"/>
                        <a:ea typeface="Calibri"/>
                        <a:cs typeface="Times New Roman"/>
                      </a:endParaRPr>
                    </a:p>
                  </a:txBody>
                  <a:tcPr marL="66529" marR="66529" marT="0" marB="0">
                    <a:solidFill>
                      <a:srgbClr val="00B0F0"/>
                    </a:solidFill>
                  </a:tcPr>
                </a:tc>
                <a:tc>
                  <a:txBody>
                    <a:bodyPr/>
                    <a:lstStyle/>
                    <a:p>
                      <a:pPr marL="742950" lvl="1" indent="-285750" algn="l">
                        <a:lnSpc>
                          <a:spcPct val="107000"/>
                        </a:lnSpc>
                        <a:spcAft>
                          <a:spcPts val="0"/>
                        </a:spcAft>
                        <a:buFont typeface="Wingdings"/>
                        <a:buChar char=""/>
                      </a:pPr>
                      <a:endParaRPr lang="tr-TR" sz="2300" dirty="0">
                        <a:effectLst/>
                      </a:endParaRPr>
                    </a:p>
                    <a:p>
                      <a:pPr marL="742950" lvl="1" indent="-285750" algn="l">
                        <a:lnSpc>
                          <a:spcPct val="107000"/>
                        </a:lnSpc>
                        <a:spcAft>
                          <a:spcPts val="0"/>
                        </a:spcAft>
                        <a:buFont typeface="Wingdings"/>
                        <a:buChar char=""/>
                      </a:pPr>
                      <a:r>
                        <a:rPr lang="tr-TR" sz="2300" b="0" kern="1200" dirty="0">
                          <a:solidFill>
                            <a:schemeClr val="tx1"/>
                          </a:solidFill>
                          <a:effectLst/>
                          <a:latin typeface="+mn-lt"/>
                          <a:ea typeface="+mn-ea"/>
                          <a:cs typeface="+mn-cs"/>
                        </a:rPr>
                        <a:t>Güvenliği gözlemleyin.</a:t>
                      </a:r>
                    </a:p>
                    <a:p>
                      <a:pPr marL="742950" lvl="1" indent="-285750" algn="l">
                        <a:lnSpc>
                          <a:spcPct val="107000"/>
                        </a:lnSpc>
                        <a:spcAft>
                          <a:spcPts val="0"/>
                        </a:spcAft>
                        <a:buFont typeface="Wingdings"/>
                        <a:buChar char=""/>
                      </a:pPr>
                      <a:r>
                        <a:rPr lang="tr-TR" sz="2300" b="0" kern="1200" dirty="0">
                          <a:solidFill>
                            <a:schemeClr val="tx1"/>
                          </a:solidFill>
                          <a:effectLst/>
                          <a:latin typeface="+mn-lt"/>
                          <a:ea typeface="+mn-ea"/>
                          <a:cs typeface="+mn-cs"/>
                        </a:rPr>
                        <a:t>Açıkça acil temel ihtiyaçları olan kişileri gözlemleyin.</a:t>
                      </a:r>
                    </a:p>
                    <a:p>
                      <a:pPr marL="742950" lvl="1" indent="-285750" algn="l">
                        <a:lnSpc>
                          <a:spcPct val="107000"/>
                        </a:lnSpc>
                        <a:spcAft>
                          <a:spcPts val="0"/>
                        </a:spcAft>
                        <a:buFont typeface="Wingdings"/>
                        <a:buChar char=""/>
                      </a:pPr>
                      <a:r>
                        <a:rPr lang="tr-TR" sz="2300" b="0" kern="1200" dirty="0">
                          <a:solidFill>
                            <a:schemeClr val="tx1"/>
                          </a:solidFill>
                          <a:effectLst/>
                          <a:latin typeface="+mn-lt"/>
                          <a:ea typeface="+mn-ea"/>
                          <a:cs typeface="+mn-cs"/>
                        </a:rPr>
                        <a:t>Ciddi sıkıntı tepkileri olan kişileri gözlemleyin.</a:t>
                      </a:r>
                    </a:p>
                  </a:txBody>
                  <a:tcPr marL="66529" marR="66529" marT="0" marB="0">
                    <a:solidFill>
                      <a:srgbClr val="71D6FE"/>
                    </a:solidFill>
                  </a:tcPr>
                </a:tc>
                <a:extLst>
                  <a:ext uri="{0D108BD9-81ED-4DB2-BD59-A6C34878D82A}">
                    <a16:rowId xmlns="" xmlns:a16="http://schemas.microsoft.com/office/drawing/2014/main" val="10000"/>
                  </a:ext>
                </a:extLst>
              </a:tr>
            </a:tbl>
          </a:graphicData>
        </a:graphic>
      </p:graphicFrame>
      <p:pic>
        <p:nvPicPr>
          <p:cNvPr id="5121" name="Picture 1" descr="C:\Users\Admin\Desktop\PSİKOLOJİK İLK YARDIM SUNUM\Çizimler MERVE\DİY-ikon merve\iz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4308" y="260648"/>
            <a:ext cx="1899662" cy="1609919"/>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6">
            <a:extLst>
              <a:ext uri="{FF2B5EF4-FFF2-40B4-BE49-F238E27FC236}">
                <a16:creationId xmlns="" xmlns:a16="http://schemas.microsoft.com/office/drawing/2014/main" id="{32DE7A2D-B63E-2B45-B4B1-9FD587462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sp>
        <p:nvSpPr>
          <p:cNvPr id="10" name="Dikdörtgen 4">
            <a:extLst>
              <a:ext uri="{FF2B5EF4-FFF2-40B4-BE49-F238E27FC236}">
                <a16:creationId xmlns="" xmlns:a16="http://schemas.microsoft.com/office/drawing/2014/main" id="{A528D124-87D4-8346-996F-93C20343717B}"/>
              </a:ext>
            </a:extLst>
          </p:cNvPr>
          <p:cNvSpPr/>
          <p:nvPr/>
        </p:nvSpPr>
        <p:spPr>
          <a:xfrm>
            <a:off x="3537824" y="889556"/>
            <a:ext cx="2805703" cy="523220"/>
          </a:xfrm>
          <a:prstGeom prst="rect">
            <a:avLst/>
          </a:prstGeom>
        </p:spPr>
        <p:txBody>
          <a:bodyPr wrap="none">
            <a:spAutoFit/>
          </a:bodyPr>
          <a:lstStyle/>
          <a:p>
            <a:pPr algn="ctr"/>
            <a:r>
              <a:rPr lang="tr-TR" sz="2800" b="1" dirty="0"/>
              <a:t>1-İzle Eylem İlkesi</a:t>
            </a:r>
            <a:endParaRPr lang="tr-TR" sz="2800" dirty="0"/>
          </a:p>
        </p:txBody>
      </p:sp>
      <p:pic>
        <p:nvPicPr>
          <p:cNvPr id="11" name="Picture 10">
            <a:extLst>
              <a:ext uri="{FF2B5EF4-FFF2-40B4-BE49-F238E27FC236}">
                <a16:creationId xmlns="" xmlns:a16="http://schemas.microsoft.com/office/drawing/2014/main" id="{1F7EE7AA-DF15-5F46-AC85-0153A9BC5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82950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5121"/>
                                        </p:tgtEl>
                                        <p:attrNameLst>
                                          <p:attrName>style.visibility</p:attrName>
                                        </p:attrNameLst>
                                      </p:cBhvr>
                                      <p:to>
                                        <p:strVal val="visible"/>
                                      </p:to>
                                    </p:set>
                                    <p:animEffect transition="in" filter="barn(inVertical)">
                                      <p:cBhvr>
                                        <p:cTn id="13" dur="500"/>
                                        <p:tgtEl>
                                          <p:spTgt spid="5121"/>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32" presetClass="emph" presetSubtype="0" fill="hold" nodeType="afterEffect">
                                  <p:stCondLst>
                                    <p:cond delay="2000"/>
                                  </p:stCondLst>
                                  <p:childTnLst>
                                    <p:animRot by="120000">
                                      <p:cBhvr>
                                        <p:cTn id="19" dur="100" fill="hold">
                                          <p:stCondLst>
                                            <p:cond delay="0"/>
                                          </p:stCondLst>
                                        </p:cTn>
                                        <p:tgtEl>
                                          <p:spTgt spid="5121"/>
                                        </p:tgtEl>
                                        <p:attrNameLst>
                                          <p:attrName>r</p:attrName>
                                        </p:attrNameLst>
                                      </p:cBhvr>
                                    </p:animRot>
                                    <p:animRot by="-240000">
                                      <p:cBhvr>
                                        <p:cTn id="20" dur="200" fill="hold">
                                          <p:stCondLst>
                                            <p:cond delay="200"/>
                                          </p:stCondLst>
                                        </p:cTn>
                                        <p:tgtEl>
                                          <p:spTgt spid="5121"/>
                                        </p:tgtEl>
                                        <p:attrNameLst>
                                          <p:attrName>r</p:attrName>
                                        </p:attrNameLst>
                                      </p:cBhvr>
                                    </p:animRot>
                                    <p:animRot by="240000">
                                      <p:cBhvr>
                                        <p:cTn id="21" dur="200" fill="hold">
                                          <p:stCondLst>
                                            <p:cond delay="400"/>
                                          </p:stCondLst>
                                        </p:cTn>
                                        <p:tgtEl>
                                          <p:spTgt spid="5121"/>
                                        </p:tgtEl>
                                        <p:attrNameLst>
                                          <p:attrName>r</p:attrName>
                                        </p:attrNameLst>
                                      </p:cBhvr>
                                    </p:animRot>
                                    <p:animRot by="-240000">
                                      <p:cBhvr>
                                        <p:cTn id="22" dur="200" fill="hold">
                                          <p:stCondLst>
                                            <p:cond delay="600"/>
                                          </p:stCondLst>
                                        </p:cTn>
                                        <p:tgtEl>
                                          <p:spTgt spid="5121"/>
                                        </p:tgtEl>
                                        <p:attrNameLst>
                                          <p:attrName>r</p:attrName>
                                        </p:attrNameLst>
                                      </p:cBhvr>
                                    </p:animRot>
                                    <p:animRot by="120000">
                                      <p:cBhvr>
                                        <p:cTn id="23" dur="200" fill="hold">
                                          <p:stCondLst>
                                            <p:cond delay="800"/>
                                          </p:stCondLst>
                                        </p:cTn>
                                        <p:tgtEl>
                                          <p:spTgt spid="51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3167915035"/>
              </p:ext>
            </p:extLst>
          </p:nvPr>
        </p:nvGraphicFramePr>
        <p:xfrm>
          <a:off x="800214" y="1104907"/>
          <a:ext cx="8280921" cy="4961273"/>
        </p:xfrm>
        <a:graphic>
          <a:graphicData uri="http://schemas.openxmlformats.org/drawingml/2006/table">
            <a:tbl>
              <a:tblPr firstRow="1" firstCol="1" bandRow="1">
                <a:tableStyleId>{F5AB1C69-6EDB-4FF4-983F-18BD219EF322}</a:tableStyleId>
              </a:tblPr>
              <a:tblGrid>
                <a:gridCol w="1656184">
                  <a:extLst>
                    <a:ext uri="{9D8B030D-6E8A-4147-A177-3AD203B41FA5}">
                      <a16:colId xmlns="" xmlns:a16="http://schemas.microsoft.com/office/drawing/2014/main" val="20000"/>
                    </a:ext>
                  </a:extLst>
                </a:gridCol>
                <a:gridCol w="3393826">
                  <a:extLst>
                    <a:ext uri="{9D8B030D-6E8A-4147-A177-3AD203B41FA5}">
                      <a16:colId xmlns="" xmlns:a16="http://schemas.microsoft.com/office/drawing/2014/main" val="20001"/>
                    </a:ext>
                  </a:extLst>
                </a:gridCol>
                <a:gridCol w="3230911">
                  <a:extLst>
                    <a:ext uri="{9D8B030D-6E8A-4147-A177-3AD203B41FA5}">
                      <a16:colId xmlns="" xmlns:a16="http://schemas.microsoft.com/office/drawing/2014/main" val="20002"/>
                    </a:ext>
                  </a:extLst>
                </a:gridCol>
              </a:tblGrid>
              <a:tr h="4961273">
                <a:tc>
                  <a:txBody>
                    <a:bodyPr/>
                    <a:lstStyle/>
                    <a:p>
                      <a:pPr algn="ctr">
                        <a:lnSpc>
                          <a:spcPct val="107000"/>
                        </a:lnSpc>
                        <a:spcAft>
                          <a:spcPts val="0"/>
                        </a:spcAft>
                      </a:pPr>
                      <a:r>
                        <a:rPr lang="tr-TR" sz="2300" dirty="0">
                          <a:effectLst/>
                        </a:rPr>
                        <a:t>Acil temel ihtiyaçları olan kişiler</a:t>
                      </a:r>
                    </a:p>
                    <a:p>
                      <a:pPr algn="just">
                        <a:lnSpc>
                          <a:spcPct val="107000"/>
                        </a:lnSpc>
                        <a:spcAft>
                          <a:spcPts val="0"/>
                        </a:spcAft>
                      </a:pPr>
                      <a:r>
                        <a:rPr lang="tr-TR" sz="2300" dirty="0">
                          <a:effectLst/>
                        </a:rPr>
                        <a:t> </a:t>
                      </a:r>
                      <a:endParaRPr lang="tr-TR" sz="2300" dirty="0">
                        <a:effectLst/>
                        <a:latin typeface="Calibri"/>
                        <a:ea typeface="Calibri"/>
                        <a:cs typeface="Times New Roman"/>
                      </a:endParaRPr>
                    </a:p>
                  </a:txBody>
                  <a:tcPr marL="68580" marR="68580" marT="0" marB="0" anchor="ctr">
                    <a:solidFill>
                      <a:srgbClr val="00B0F0"/>
                    </a:solidFill>
                  </a:tcPr>
                </a:tc>
                <a:tc>
                  <a:txBody>
                    <a:bodyPr/>
                    <a:lstStyle/>
                    <a:p>
                      <a:pPr marL="285750" lvl="0" indent="-285750" algn="l">
                        <a:lnSpc>
                          <a:spcPct val="107000"/>
                        </a:lnSpc>
                        <a:spcAft>
                          <a:spcPts val="0"/>
                        </a:spcAft>
                        <a:buFont typeface="Wingdings"/>
                        <a:buChar char=""/>
                      </a:pPr>
                      <a:r>
                        <a:rPr lang="tr-TR" sz="2100" b="0" dirty="0">
                          <a:solidFill>
                            <a:schemeClr val="tx1"/>
                          </a:solidFill>
                          <a:effectLst/>
                        </a:rPr>
                        <a:t>Kritik şekilde yaralanan var mı?</a:t>
                      </a:r>
                    </a:p>
                    <a:p>
                      <a:pPr marL="285750" lvl="0" indent="-285750" algn="l">
                        <a:lnSpc>
                          <a:spcPct val="107000"/>
                        </a:lnSpc>
                        <a:spcAft>
                          <a:spcPts val="0"/>
                        </a:spcAft>
                        <a:buFont typeface="Wingdings"/>
                        <a:buChar char=""/>
                      </a:pPr>
                      <a:r>
                        <a:rPr lang="tr-TR" sz="2100" b="0" dirty="0">
                          <a:solidFill>
                            <a:schemeClr val="tx1"/>
                          </a:solidFill>
                          <a:effectLst/>
                        </a:rPr>
                        <a:t>Kurtarılmaya ihtiyacı olan var mı?</a:t>
                      </a:r>
                    </a:p>
                    <a:p>
                      <a:pPr marL="285750" lvl="0" indent="-285750" algn="l">
                        <a:lnSpc>
                          <a:spcPct val="107000"/>
                        </a:lnSpc>
                        <a:spcAft>
                          <a:spcPts val="0"/>
                        </a:spcAft>
                        <a:buFont typeface="Wingdings"/>
                        <a:buChar char=""/>
                      </a:pPr>
                      <a:r>
                        <a:rPr lang="tr-TR" sz="2100" b="0" dirty="0">
                          <a:solidFill>
                            <a:schemeClr val="tx1"/>
                          </a:solidFill>
                          <a:effectLst/>
                        </a:rPr>
                        <a:t>Açıkça görünen ihtiyaçları olan var mı (</a:t>
                      </a:r>
                      <a:r>
                        <a:rPr lang="tr-TR" sz="2100" b="0" dirty="0" err="1">
                          <a:solidFill>
                            <a:schemeClr val="tx1"/>
                          </a:solidFill>
                          <a:effectLst/>
                        </a:rPr>
                        <a:t>Örn</a:t>
                      </a:r>
                      <a:r>
                        <a:rPr lang="tr-TR" sz="2100" b="0" dirty="0">
                          <a:solidFill>
                            <a:schemeClr val="tx1"/>
                          </a:solidFill>
                          <a:effectLst/>
                        </a:rPr>
                        <a:t>, yırtık giysiler, görünürde bir yaralanma)?</a:t>
                      </a:r>
                    </a:p>
                    <a:p>
                      <a:pPr marL="285750" lvl="0" indent="-285750" algn="l">
                        <a:lnSpc>
                          <a:spcPct val="107000"/>
                        </a:lnSpc>
                        <a:spcAft>
                          <a:spcPts val="0"/>
                        </a:spcAft>
                        <a:buFont typeface="Wingdings"/>
                        <a:buChar char=""/>
                      </a:pPr>
                      <a:r>
                        <a:rPr lang="tr-TR" sz="2100" b="0" dirty="0">
                          <a:solidFill>
                            <a:schemeClr val="tx1"/>
                          </a:solidFill>
                          <a:effectLst/>
                        </a:rPr>
                        <a:t>Hizmetlere erişmek veya korunmak için kimlerin yardıma ihtiyacı olabilir?</a:t>
                      </a:r>
                    </a:p>
                    <a:p>
                      <a:pPr marL="285750" lvl="0" indent="-285750" algn="l">
                        <a:lnSpc>
                          <a:spcPct val="107000"/>
                        </a:lnSpc>
                        <a:spcAft>
                          <a:spcPts val="0"/>
                        </a:spcAft>
                        <a:buFont typeface="Wingdings"/>
                        <a:buChar char=""/>
                      </a:pPr>
                      <a:r>
                        <a:rPr lang="tr-TR" sz="2100" b="0" dirty="0">
                          <a:solidFill>
                            <a:schemeClr val="tx1"/>
                          </a:solidFill>
                          <a:effectLst/>
                        </a:rPr>
                        <a:t>Başka kim yardımcı olabilir?</a:t>
                      </a:r>
                      <a:endParaRPr lang="tr-TR" sz="2100" b="0" dirty="0">
                        <a:solidFill>
                          <a:schemeClr val="tx1"/>
                        </a:solidFill>
                        <a:effectLst/>
                        <a:latin typeface="Calibri"/>
                        <a:ea typeface="Calibri"/>
                        <a:cs typeface="Times New Roman"/>
                      </a:endParaRPr>
                    </a:p>
                  </a:txBody>
                  <a:tcPr marL="68580" marR="68580" marT="0" marB="0" anchor="ctr">
                    <a:solidFill>
                      <a:srgbClr val="71D6FE">
                        <a:alpha val="81176"/>
                      </a:srgbClr>
                    </a:solidFill>
                  </a:tcPr>
                </a:tc>
                <a:tc>
                  <a:txBody>
                    <a:bodyPr/>
                    <a:lstStyle/>
                    <a:p>
                      <a:pPr marL="285750" lvl="0" indent="-285750" algn="l" defTabSz="914400" rtl="0" eaLnBrk="1" latinLnBrk="0" hangingPunct="1">
                        <a:lnSpc>
                          <a:spcPct val="107000"/>
                        </a:lnSpc>
                        <a:spcAft>
                          <a:spcPts val="0"/>
                        </a:spcAft>
                        <a:buFont typeface="Wingdings"/>
                        <a:buChar char=""/>
                      </a:pPr>
                      <a:r>
                        <a:rPr lang="tr-TR" sz="2300" b="0" kern="1200" dirty="0">
                          <a:solidFill>
                            <a:schemeClr val="tx1"/>
                          </a:solidFill>
                          <a:effectLst/>
                          <a:latin typeface="+mn-lt"/>
                          <a:ea typeface="+mn-ea"/>
                          <a:cs typeface="+mn-cs"/>
                        </a:rPr>
                        <a:t>Rolünüzü bilin. </a:t>
                      </a:r>
                    </a:p>
                    <a:p>
                      <a:pPr marL="285750" lvl="0" indent="-285750" algn="l" defTabSz="914400" rtl="0" eaLnBrk="1" latinLnBrk="0" hangingPunct="1">
                        <a:lnSpc>
                          <a:spcPct val="107000"/>
                        </a:lnSpc>
                        <a:spcAft>
                          <a:spcPts val="0"/>
                        </a:spcAft>
                        <a:buFont typeface="Wingdings"/>
                        <a:buChar char=""/>
                      </a:pPr>
                      <a:r>
                        <a:rPr lang="tr-TR" sz="2300" b="0" kern="1200" dirty="0">
                          <a:solidFill>
                            <a:schemeClr val="tx1"/>
                          </a:solidFill>
                          <a:effectLst/>
                          <a:latin typeface="+mn-lt"/>
                          <a:ea typeface="+mn-ea"/>
                          <a:cs typeface="+mn-cs"/>
                        </a:rPr>
                        <a:t>İhtiyacı olan kişiler için yardım almaya çalışın.</a:t>
                      </a:r>
                    </a:p>
                    <a:p>
                      <a:pPr marL="285750" lvl="0" indent="-285750" algn="l" defTabSz="914400" rtl="0" eaLnBrk="1" latinLnBrk="0" hangingPunct="1">
                        <a:lnSpc>
                          <a:spcPct val="107000"/>
                        </a:lnSpc>
                        <a:spcAft>
                          <a:spcPts val="0"/>
                        </a:spcAft>
                        <a:buFont typeface="Wingdings"/>
                        <a:buChar char=""/>
                      </a:pPr>
                      <a:r>
                        <a:rPr lang="tr-TR" sz="2300" b="0" kern="1200" dirty="0">
                          <a:solidFill>
                            <a:schemeClr val="tx1"/>
                          </a:solidFill>
                          <a:effectLst/>
                          <a:latin typeface="+mn-lt"/>
                          <a:ea typeface="+mn-ea"/>
                          <a:cs typeface="+mn-cs"/>
                        </a:rPr>
                        <a:t>Bakım için ciddi şekilde yaralanmış kişileri sevk edin.</a:t>
                      </a:r>
                    </a:p>
                  </a:txBody>
                  <a:tcPr marL="68580" marR="68580" marT="0" marB="0" anchor="ctr">
                    <a:solidFill>
                      <a:srgbClr val="71D6FE">
                        <a:alpha val="81176"/>
                      </a:srgbClr>
                    </a:solidFill>
                  </a:tcPr>
                </a:tc>
                <a:extLst>
                  <a:ext uri="{0D108BD9-81ED-4DB2-BD59-A6C34878D82A}">
                    <a16:rowId xmlns="" xmlns:a16="http://schemas.microsoft.com/office/drawing/2014/main" val="10000"/>
                  </a:ext>
                </a:extLst>
              </a:tr>
            </a:tbl>
          </a:graphicData>
        </a:graphic>
      </p:graphicFrame>
      <p:pic>
        <p:nvPicPr>
          <p:cNvPr id="8" name="Resim 6">
            <a:extLst>
              <a:ext uri="{FF2B5EF4-FFF2-40B4-BE49-F238E27FC236}">
                <a16:creationId xmlns="" xmlns:a16="http://schemas.microsoft.com/office/drawing/2014/main" id="{D9AD1FBE-180F-874A-AAF3-B9D758DAE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FA3E663C-824B-1148-9F35-27A505018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1" name="Picture 10">
            <a:extLst>
              <a:ext uri="{FF2B5EF4-FFF2-40B4-BE49-F238E27FC236}">
                <a16:creationId xmlns="" xmlns:a16="http://schemas.microsoft.com/office/drawing/2014/main" id="{81C8CD12-2F79-944A-BEEB-8D0F10B95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pic>
        <p:nvPicPr>
          <p:cNvPr id="10" name="Picture 1" descr="C:\Users\Admin\Desktop\PSİKOLOJİK İLK YARDIM SUNUM\Çizimler MERVE\DİY-ikon merve\izle.png">
            <a:extLst>
              <a:ext uri="{FF2B5EF4-FFF2-40B4-BE49-F238E27FC236}">
                <a16:creationId xmlns="" xmlns:a16="http://schemas.microsoft.com/office/drawing/2014/main" id="{A3686A3C-7168-7547-A168-E3B45990B4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4308" y="260648"/>
            <a:ext cx="1899662" cy="160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58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2718460718"/>
              </p:ext>
            </p:extLst>
          </p:nvPr>
        </p:nvGraphicFramePr>
        <p:xfrm>
          <a:off x="718432" y="2500806"/>
          <a:ext cx="8699064" cy="3193230"/>
        </p:xfrm>
        <a:graphic>
          <a:graphicData uri="http://schemas.openxmlformats.org/drawingml/2006/table">
            <a:tbl>
              <a:tblPr firstRow="1" firstCol="1" bandRow="1">
                <a:tableStyleId>{F5AB1C69-6EDB-4FF4-983F-18BD219EF322}</a:tableStyleId>
              </a:tblPr>
              <a:tblGrid>
                <a:gridCol w="1491734">
                  <a:extLst>
                    <a:ext uri="{9D8B030D-6E8A-4147-A177-3AD203B41FA5}">
                      <a16:colId xmlns="" xmlns:a16="http://schemas.microsoft.com/office/drawing/2014/main" val="20000"/>
                    </a:ext>
                  </a:extLst>
                </a:gridCol>
                <a:gridCol w="3813275">
                  <a:extLst>
                    <a:ext uri="{9D8B030D-6E8A-4147-A177-3AD203B41FA5}">
                      <a16:colId xmlns="" xmlns:a16="http://schemas.microsoft.com/office/drawing/2014/main" val="20001"/>
                    </a:ext>
                  </a:extLst>
                </a:gridCol>
                <a:gridCol w="3394055">
                  <a:extLst>
                    <a:ext uri="{9D8B030D-6E8A-4147-A177-3AD203B41FA5}">
                      <a16:colId xmlns="" xmlns:a16="http://schemas.microsoft.com/office/drawing/2014/main" val="20002"/>
                    </a:ext>
                  </a:extLst>
                </a:gridCol>
              </a:tblGrid>
              <a:tr h="3193230">
                <a:tc>
                  <a:txBody>
                    <a:bodyPr/>
                    <a:lstStyle/>
                    <a:p>
                      <a:pPr algn="ctr">
                        <a:lnSpc>
                          <a:spcPct val="100000"/>
                        </a:lnSpc>
                        <a:spcAft>
                          <a:spcPts val="0"/>
                        </a:spcAft>
                      </a:pPr>
                      <a:r>
                        <a:rPr lang="tr-TR" sz="2400" dirty="0">
                          <a:effectLst/>
                        </a:rPr>
                        <a:t>Ciddi sıkıntı yaşayan insanlar</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marL="285750" lvl="0" indent="-285750" algn="l">
                        <a:lnSpc>
                          <a:spcPct val="107000"/>
                        </a:lnSpc>
                        <a:spcAft>
                          <a:spcPts val="0"/>
                        </a:spcAft>
                        <a:buFont typeface="Wingdings"/>
                        <a:buChar char=""/>
                      </a:pPr>
                      <a:r>
                        <a:rPr lang="tr-TR" sz="2400" b="0" dirty="0">
                          <a:solidFill>
                            <a:schemeClr val="tx1"/>
                          </a:solidFill>
                          <a:effectLst/>
                        </a:rPr>
                        <a:t>Kaç kişi ve bulundukları yer neresi?</a:t>
                      </a:r>
                    </a:p>
                    <a:p>
                      <a:pPr marL="285750" lvl="0" indent="-285750" algn="l">
                        <a:lnSpc>
                          <a:spcPct val="107000"/>
                        </a:lnSpc>
                        <a:spcAft>
                          <a:spcPts val="0"/>
                        </a:spcAft>
                        <a:buFont typeface="Wingdings"/>
                        <a:buChar char=""/>
                      </a:pPr>
                      <a:r>
                        <a:rPr lang="tr-TR" sz="2400" b="0" dirty="0">
                          <a:solidFill>
                            <a:schemeClr val="tx1"/>
                          </a:solidFill>
                          <a:effectLst/>
                        </a:rPr>
                        <a:t>Aşırı derecede üzgün, hareketsiz, şokta veya başkalarına cevap veremeyen biri var mı?</a:t>
                      </a:r>
                      <a:endParaRPr lang="tr-TR" sz="2400" b="0" dirty="0">
                        <a:solidFill>
                          <a:schemeClr val="tx1"/>
                        </a:solidFill>
                        <a:effectLst/>
                        <a:latin typeface="Calibri"/>
                        <a:ea typeface="Calibri"/>
                        <a:cs typeface="Times New Roman"/>
                      </a:endParaRPr>
                    </a:p>
                  </a:txBody>
                  <a:tcPr marL="68580" marR="68580" marT="0" marB="0" anchor="ctr">
                    <a:solidFill>
                      <a:srgbClr val="71D6FE"/>
                    </a:solidFill>
                  </a:tcPr>
                </a:tc>
                <a:tc>
                  <a:txBody>
                    <a:bodyPr/>
                    <a:lstStyle/>
                    <a:p>
                      <a:pPr marL="285750" lvl="0" indent="-285750" algn="l" defTabSz="914400" rtl="0" eaLnBrk="1" latinLnBrk="0" hangingPunct="1">
                        <a:lnSpc>
                          <a:spcPct val="107000"/>
                        </a:lnSpc>
                        <a:spcAft>
                          <a:spcPts val="0"/>
                        </a:spcAft>
                        <a:buFont typeface="Wingdings"/>
                        <a:buChar char=""/>
                      </a:pPr>
                      <a:r>
                        <a:rPr lang="tr-TR" sz="2400" b="0" kern="1200" dirty="0" err="1">
                          <a:solidFill>
                            <a:schemeClr val="tx1"/>
                          </a:solidFill>
                          <a:effectLst/>
                          <a:latin typeface="+mn-lt"/>
                          <a:ea typeface="+mn-ea"/>
                          <a:cs typeface="+mn-cs"/>
                        </a:rPr>
                        <a:t>PİY’den</a:t>
                      </a:r>
                      <a:r>
                        <a:rPr lang="tr-TR" sz="2400" b="0" kern="1200" dirty="0">
                          <a:solidFill>
                            <a:schemeClr val="tx1"/>
                          </a:solidFill>
                          <a:effectLst/>
                          <a:latin typeface="+mn-lt"/>
                          <a:ea typeface="+mn-ea"/>
                          <a:cs typeface="+mn-cs"/>
                        </a:rPr>
                        <a:t> kimlerin yararlanabileceğini ve sizin stres altındaki kişiye en iyi nasıl yardım edebileceğinizi düşünün.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sp>
        <p:nvSpPr>
          <p:cNvPr id="4" name="Dikdörtgen 3"/>
          <p:cNvSpPr/>
          <p:nvPr/>
        </p:nvSpPr>
        <p:spPr>
          <a:xfrm>
            <a:off x="718432" y="919306"/>
            <a:ext cx="7312555" cy="1384995"/>
          </a:xfrm>
          <a:prstGeom prst="rect">
            <a:avLst/>
          </a:prstGeom>
        </p:spPr>
        <p:txBody>
          <a:bodyPr wrap="square">
            <a:spAutoFit/>
          </a:bodyPr>
          <a:lstStyle/>
          <a:p>
            <a:r>
              <a:rPr lang="tr-TR" sz="2100" dirty="0"/>
              <a:t>Yaşanan bir deprem sonrasında kriz devam ediyor olabilir, yeterince hazırlık yapmak için zamanınız olmayabilir veya durum sürekli değişiyor olabilir. </a:t>
            </a:r>
            <a:r>
              <a:rPr lang="tr-TR" sz="2100" b="1" i="1" dirty="0"/>
              <a:t>Sakin olun, güvende olun ve harekete geçmeden önce düşünün</a:t>
            </a:r>
            <a:r>
              <a:rPr lang="tr-TR" sz="2100" b="1" dirty="0"/>
              <a:t>.</a:t>
            </a:r>
            <a:r>
              <a:rPr lang="tr-TR" sz="2100" dirty="0"/>
              <a:t>  </a:t>
            </a:r>
            <a:r>
              <a:rPr lang="tr-TR" sz="2100" b="1" i="1" dirty="0"/>
              <a:t>Etrafı "izlerken" şu soruları düşünün:</a:t>
            </a:r>
            <a:endParaRPr lang="tr-TR" sz="2100" dirty="0"/>
          </a:p>
        </p:txBody>
      </p:sp>
      <p:pic>
        <p:nvPicPr>
          <p:cNvPr id="8" name="Resim 6">
            <a:extLst>
              <a:ext uri="{FF2B5EF4-FFF2-40B4-BE49-F238E27FC236}">
                <a16:creationId xmlns="" xmlns:a16="http://schemas.microsoft.com/office/drawing/2014/main" id="{DCBD7E96-4BA0-6A44-A939-669CF39CD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3" name="Resim 6">
            <a:extLst>
              <a:ext uri="{FF2B5EF4-FFF2-40B4-BE49-F238E27FC236}">
                <a16:creationId xmlns="" xmlns:a16="http://schemas.microsoft.com/office/drawing/2014/main" id="{61C84E37-429C-E046-B88A-0F7F97FEF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80933154-2E3A-ED43-AC3B-EAEC848E4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pic>
        <p:nvPicPr>
          <p:cNvPr id="11" name="Picture 1" descr="C:\Users\Admin\Desktop\PSİKOLOJİK İLK YARDIM SUNUM\Çizimler MERVE\DİY-ikon merve\izle.png">
            <a:extLst>
              <a:ext uri="{FF2B5EF4-FFF2-40B4-BE49-F238E27FC236}">
                <a16:creationId xmlns="" xmlns:a16="http://schemas.microsoft.com/office/drawing/2014/main" id="{B614017A-D619-894F-AE90-77F919C5F6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4308" y="188640"/>
            <a:ext cx="1899662" cy="160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7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par>
                          <p:cTn id="18" fill="hold">
                            <p:stCondLst>
                              <p:cond delay="1500"/>
                            </p:stCondLst>
                            <p:childTnLst>
                              <p:par>
                                <p:cTn id="19" presetID="32" presetClass="emph" presetSubtype="0" fill="hold" nodeType="afterEffect">
                                  <p:stCondLst>
                                    <p:cond delay="200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137727"/>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2510150365"/>
              </p:ext>
            </p:extLst>
          </p:nvPr>
        </p:nvGraphicFramePr>
        <p:xfrm>
          <a:off x="398494" y="1602482"/>
          <a:ext cx="8946994" cy="1589215"/>
        </p:xfrm>
        <a:graphic>
          <a:graphicData uri="http://schemas.openxmlformats.org/drawingml/2006/table">
            <a:tbl>
              <a:tblPr firstRow="1" firstCol="1" bandRow="1">
                <a:tableStyleId>{7DF18680-E054-41AD-8BC1-D1AEF772440D}</a:tableStyleId>
              </a:tblPr>
              <a:tblGrid>
                <a:gridCol w="1356139">
                  <a:extLst>
                    <a:ext uri="{9D8B030D-6E8A-4147-A177-3AD203B41FA5}">
                      <a16:colId xmlns="" xmlns:a16="http://schemas.microsoft.com/office/drawing/2014/main" val="20000"/>
                    </a:ext>
                  </a:extLst>
                </a:gridCol>
                <a:gridCol w="7590855">
                  <a:extLst>
                    <a:ext uri="{9D8B030D-6E8A-4147-A177-3AD203B41FA5}">
                      <a16:colId xmlns="" xmlns:a16="http://schemas.microsoft.com/office/drawing/2014/main" val="20001"/>
                    </a:ext>
                  </a:extLst>
                </a:gridCol>
              </a:tblGrid>
              <a:tr h="1466478">
                <a:tc>
                  <a:txBody>
                    <a:bodyPr/>
                    <a:lstStyle/>
                    <a:p>
                      <a:pPr algn="just">
                        <a:lnSpc>
                          <a:spcPct val="150000"/>
                        </a:lnSpc>
                        <a:spcAft>
                          <a:spcPts val="0"/>
                        </a:spcAft>
                      </a:pPr>
                      <a:r>
                        <a:rPr lang="tr-TR" sz="2400" dirty="0">
                          <a:effectLst/>
                        </a:rPr>
                        <a:t> </a:t>
                      </a:r>
                    </a:p>
                    <a:p>
                      <a:pPr algn="ctr">
                        <a:lnSpc>
                          <a:spcPct val="150000"/>
                        </a:lnSpc>
                        <a:spcAft>
                          <a:spcPts val="0"/>
                        </a:spcAft>
                      </a:pPr>
                      <a:r>
                        <a:rPr lang="tr-TR" sz="2400" dirty="0">
                          <a:effectLst/>
                        </a:rPr>
                        <a:t>DİNLE</a:t>
                      </a:r>
                    </a:p>
                    <a:p>
                      <a:pPr algn="just">
                        <a:lnSpc>
                          <a:spcPct val="150000"/>
                        </a:lnSpc>
                        <a:spcAft>
                          <a:spcPts val="0"/>
                        </a:spcAft>
                      </a:pPr>
                      <a:r>
                        <a:rPr lang="tr-TR" sz="2400" dirty="0">
                          <a:effectLst/>
                        </a:rPr>
                        <a:t> </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algn="just">
                        <a:lnSpc>
                          <a:spcPct val="100000"/>
                        </a:lnSpc>
                        <a:spcAft>
                          <a:spcPts val="0"/>
                        </a:spcAft>
                      </a:pPr>
                      <a:r>
                        <a:rPr lang="tr-TR" sz="2400" b="0" dirty="0">
                          <a:solidFill>
                            <a:schemeClr val="tx1"/>
                          </a:solidFill>
                          <a:effectLst/>
                        </a:rPr>
                        <a:t>• Desteğe ihtiyacı olabilecek kişilerle iletişim kurun</a:t>
                      </a:r>
                    </a:p>
                    <a:p>
                      <a:pPr algn="just">
                        <a:lnSpc>
                          <a:spcPct val="100000"/>
                        </a:lnSpc>
                        <a:spcAft>
                          <a:spcPts val="0"/>
                        </a:spcAft>
                      </a:pPr>
                      <a:r>
                        <a:rPr lang="tr-TR" sz="2400" b="0" dirty="0">
                          <a:solidFill>
                            <a:schemeClr val="tx1"/>
                          </a:solidFill>
                          <a:effectLst/>
                        </a:rPr>
                        <a:t>• İnsanların ihtiyaçlarını ve endişelerini sorun</a:t>
                      </a:r>
                    </a:p>
                    <a:p>
                      <a:pPr algn="just">
                        <a:lnSpc>
                          <a:spcPct val="100000"/>
                        </a:lnSpc>
                        <a:spcAft>
                          <a:spcPts val="0"/>
                        </a:spcAft>
                      </a:pPr>
                      <a:r>
                        <a:rPr lang="tr-TR" sz="2400" b="0" dirty="0">
                          <a:solidFill>
                            <a:schemeClr val="tx1"/>
                          </a:solidFill>
                          <a:effectLst/>
                        </a:rPr>
                        <a:t>• İnsanları dinleyin ve sakinleşmelerine yardımcı olun</a:t>
                      </a:r>
                      <a:endParaRPr lang="tr-TR" sz="2400" b="0" dirty="0">
                        <a:solidFill>
                          <a:schemeClr val="tx1"/>
                        </a:solidFill>
                        <a:effectLst/>
                        <a:latin typeface="Calibri"/>
                        <a:ea typeface="Calibri"/>
                        <a:cs typeface="Times New Roman"/>
                      </a:endParaRP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sp>
        <p:nvSpPr>
          <p:cNvPr id="5" name="Dikdörtgen 4"/>
          <p:cNvSpPr/>
          <p:nvPr/>
        </p:nvSpPr>
        <p:spPr>
          <a:xfrm>
            <a:off x="3403972" y="882402"/>
            <a:ext cx="3073405" cy="523220"/>
          </a:xfrm>
          <a:prstGeom prst="rect">
            <a:avLst/>
          </a:prstGeom>
        </p:spPr>
        <p:txBody>
          <a:bodyPr wrap="none">
            <a:spAutoFit/>
          </a:bodyPr>
          <a:lstStyle/>
          <a:p>
            <a:r>
              <a:rPr lang="tr-TR" sz="2800" b="1" dirty="0"/>
              <a:t>2-Dinle Eylem İlkesi</a:t>
            </a:r>
            <a:endParaRPr lang="tr-TR" sz="2800" dirty="0"/>
          </a:p>
        </p:txBody>
      </p:sp>
      <p:pic>
        <p:nvPicPr>
          <p:cNvPr id="26626" name="Picture 2" descr="C:\Users\Admin\Desktop\PSİKOLOJİK İLK YARDIM SUNUM\Çizimler MERVE\DİY-ikon merve\din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344" y="476672"/>
            <a:ext cx="1812997" cy="19781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o 5"/>
          <p:cNvGraphicFramePr>
            <a:graphicFrameLocks noGrp="1"/>
          </p:cNvGraphicFramePr>
          <p:nvPr>
            <p:extLst>
              <p:ext uri="{D42A27DB-BD31-4B8C-83A1-F6EECF244321}">
                <p14:modId xmlns:p14="http://schemas.microsoft.com/office/powerpoint/2010/main" val="4237389946"/>
              </p:ext>
            </p:extLst>
          </p:nvPr>
        </p:nvGraphicFramePr>
        <p:xfrm>
          <a:off x="380492" y="3284984"/>
          <a:ext cx="8964996" cy="2952328"/>
        </p:xfrm>
        <a:graphic>
          <a:graphicData uri="http://schemas.openxmlformats.org/drawingml/2006/table">
            <a:tbl>
              <a:tblPr firstRow="1" firstCol="1" bandRow="1">
                <a:tableStyleId>{7DF18680-E054-41AD-8BC1-D1AEF772440D}</a:tableStyleId>
              </a:tblPr>
              <a:tblGrid>
                <a:gridCol w="1371117">
                  <a:extLst>
                    <a:ext uri="{9D8B030D-6E8A-4147-A177-3AD203B41FA5}">
                      <a16:colId xmlns="" xmlns:a16="http://schemas.microsoft.com/office/drawing/2014/main" val="20000"/>
                    </a:ext>
                  </a:extLst>
                </a:gridCol>
                <a:gridCol w="7593879">
                  <a:extLst>
                    <a:ext uri="{9D8B030D-6E8A-4147-A177-3AD203B41FA5}">
                      <a16:colId xmlns="" xmlns:a16="http://schemas.microsoft.com/office/drawing/2014/main" val="20001"/>
                    </a:ext>
                  </a:extLst>
                </a:gridCol>
              </a:tblGrid>
              <a:tr h="2952328">
                <a:tc>
                  <a:txBody>
                    <a:bodyPr/>
                    <a:lstStyle/>
                    <a:p>
                      <a:pPr algn="ctr">
                        <a:lnSpc>
                          <a:spcPct val="100000"/>
                        </a:lnSpc>
                        <a:spcAft>
                          <a:spcPts val="0"/>
                        </a:spcAft>
                      </a:pPr>
                      <a:r>
                        <a:rPr lang="tr-TR" sz="2400" dirty="0">
                          <a:effectLst/>
                        </a:rPr>
                        <a:t>İletişim kurun</a:t>
                      </a:r>
                    </a:p>
                    <a:p>
                      <a:pPr algn="just">
                        <a:lnSpc>
                          <a:spcPct val="100000"/>
                        </a:lnSpc>
                        <a:spcAft>
                          <a:spcPts val="0"/>
                        </a:spcAft>
                      </a:pPr>
                      <a:r>
                        <a:rPr lang="tr-TR" sz="2400" dirty="0">
                          <a:effectLst/>
                        </a:rPr>
                        <a:t> </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marL="0" lvl="0" algn="just" defTabSz="914400" rtl="0" eaLnBrk="1" latinLnBrk="0" hangingPunct="1">
                        <a:lnSpc>
                          <a:spcPct val="100000"/>
                        </a:lnSpc>
                        <a:spcAft>
                          <a:spcPts val="0"/>
                        </a:spcAft>
                      </a:pPr>
                      <a:r>
                        <a:rPr lang="tr-TR" sz="2300" b="0" dirty="0">
                          <a:solidFill>
                            <a:schemeClr val="tx1"/>
                          </a:solidFill>
                          <a:effectLst/>
                        </a:rPr>
                        <a:t>•</a:t>
                      </a:r>
                      <a:r>
                        <a:rPr lang="tr-TR" sz="2300" b="0" dirty="0">
                          <a:effectLst/>
                        </a:rPr>
                        <a:t> </a:t>
                      </a:r>
                      <a:r>
                        <a:rPr lang="tr-TR" sz="2300" b="0" kern="1200" dirty="0">
                          <a:solidFill>
                            <a:schemeClr val="tx1"/>
                          </a:solidFill>
                          <a:effectLst/>
                          <a:latin typeface="+mn-lt"/>
                          <a:ea typeface="+mn-ea"/>
                          <a:cs typeface="+mn-cs"/>
                        </a:rPr>
                        <a:t>Saygılı yaklaşın</a:t>
                      </a:r>
                    </a:p>
                    <a:p>
                      <a:pPr marL="0" lvl="0" algn="just" defTabSz="914400" rtl="0" eaLnBrk="1" latinLnBrk="0" hangingPunct="1">
                        <a:lnSpc>
                          <a:spcPct val="100000"/>
                        </a:lnSpc>
                        <a:spcAft>
                          <a:spcPts val="0"/>
                        </a:spcAft>
                      </a:pPr>
                      <a:r>
                        <a:rPr lang="tr-TR" sz="2300" b="0" kern="1200" dirty="0">
                          <a:solidFill>
                            <a:schemeClr val="tx1"/>
                          </a:solidFill>
                          <a:effectLst/>
                          <a:latin typeface="+mn-lt"/>
                          <a:ea typeface="+mn-ea"/>
                          <a:cs typeface="+mn-cs"/>
                        </a:rPr>
                        <a:t>• Kendinizi adınız ve çalıştığının kurumunuzu belirterek tanıtın</a:t>
                      </a:r>
                    </a:p>
                    <a:p>
                      <a:pPr marL="0" lvl="0" algn="just" defTabSz="914400" rtl="0" eaLnBrk="1" latinLnBrk="0" hangingPunct="1">
                        <a:lnSpc>
                          <a:spcPct val="100000"/>
                        </a:lnSpc>
                        <a:spcAft>
                          <a:spcPts val="0"/>
                        </a:spcAft>
                      </a:pPr>
                      <a:r>
                        <a:rPr lang="tr-TR" sz="2300" b="0" kern="1200" dirty="0">
                          <a:solidFill>
                            <a:schemeClr val="tx1"/>
                          </a:solidFill>
                          <a:effectLst/>
                          <a:latin typeface="+mn-lt"/>
                          <a:ea typeface="+mn-ea"/>
                          <a:cs typeface="+mn-cs"/>
                        </a:rPr>
                        <a:t>• Yardım sağlayıp sağlayamayacağınızı sorun, güvenli /</a:t>
                      </a:r>
                    </a:p>
                    <a:p>
                      <a:pPr marL="0" lvl="0" algn="just" defTabSz="914400" rtl="0" eaLnBrk="1" latinLnBrk="0" hangingPunct="1">
                        <a:lnSpc>
                          <a:spcPct val="100000"/>
                        </a:lnSpc>
                        <a:spcAft>
                          <a:spcPts val="0"/>
                        </a:spcAft>
                      </a:pPr>
                      <a:r>
                        <a:rPr lang="tr-TR" sz="2300" b="0" kern="1200" dirty="0">
                          <a:solidFill>
                            <a:schemeClr val="tx1"/>
                          </a:solidFill>
                          <a:effectLst/>
                          <a:latin typeface="+mn-lt"/>
                          <a:ea typeface="+mn-ea"/>
                          <a:cs typeface="+mn-cs"/>
                        </a:rPr>
                        <a:t>   sessiz bir yer bulun</a:t>
                      </a:r>
                    </a:p>
                    <a:p>
                      <a:pPr marL="0" lvl="0" algn="just" defTabSz="914400" rtl="0" eaLnBrk="1" latinLnBrk="0" hangingPunct="1">
                        <a:lnSpc>
                          <a:spcPct val="100000"/>
                        </a:lnSpc>
                        <a:spcAft>
                          <a:spcPts val="0"/>
                        </a:spcAft>
                      </a:pPr>
                      <a:r>
                        <a:rPr lang="tr-TR" sz="2300" b="0" kern="1200" dirty="0">
                          <a:solidFill>
                            <a:schemeClr val="tx1"/>
                          </a:solidFill>
                          <a:effectLst/>
                          <a:latin typeface="+mn-lt"/>
                          <a:ea typeface="+mn-ea"/>
                          <a:cs typeface="+mn-cs"/>
                        </a:rPr>
                        <a:t>• Kişinin rahat hissetmesine yardımcı olun (su, battaniye)</a:t>
                      </a:r>
                    </a:p>
                    <a:p>
                      <a:pPr marL="0" lvl="0" algn="just" defTabSz="914400" rtl="0" eaLnBrk="1" latinLnBrk="0" hangingPunct="1">
                        <a:lnSpc>
                          <a:spcPct val="100000"/>
                        </a:lnSpc>
                        <a:spcAft>
                          <a:spcPts val="0"/>
                        </a:spcAft>
                      </a:pPr>
                      <a:r>
                        <a:rPr lang="tr-TR" sz="2300" b="0" kern="1200" dirty="0">
                          <a:solidFill>
                            <a:schemeClr val="tx1"/>
                          </a:solidFill>
                          <a:effectLst/>
                          <a:latin typeface="+mn-lt"/>
                          <a:ea typeface="+mn-ea"/>
                          <a:cs typeface="+mn-cs"/>
                        </a:rPr>
                        <a:t>• Onları güvende tutmaya çalışın.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12" name="Resim 6">
            <a:extLst>
              <a:ext uri="{FF2B5EF4-FFF2-40B4-BE49-F238E27FC236}">
                <a16:creationId xmlns="" xmlns:a16="http://schemas.microsoft.com/office/drawing/2014/main" id="{024461AA-B709-BB48-8A8E-A9EC18C09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8809"/>
            <a:ext cx="5881997" cy="891211"/>
          </a:xfrm>
          <a:prstGeom prst="rect">
            <a:avLst/>
          </a:prstGeom>
        </p:spPr>
      </p:pic>
      <p:pic>
        <p:nvPicPr>
          <p:cNvPr id="13" name="Resim 6">
            <a:extLst>
              <a:ext uri="{FF2B5EF4-FFF2-40B4-BE49-F238E27FC236}">
                <a16:creationId xmlns="" xmlns:a16="http://schemas.microsoft.com/office/drawing/2014/main" id="{268F16F1-4C82-164F-8AEF-5954A4E50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8CD504DA-80FE-F04B-B8A8-603CFF594D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8257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ppt_x</p:attrName>
                                        </p:attrNameLst>
                                      </p:cBhvr>
                                      <p:tavLst>
                                        <p:tav tm="0">
                                          <p:val>
                                            <p:strVal val="#ppt_x-#ppt_w*1.125000"/>
                                          </p:val>
                                        </p:tav>
                                        <p:tav tm="100000">
                                          <p:val>
                                            <p:strVal val="#ppt_x"/>
                                          </p:val>
                                        </p:tav>
                                      </p:tavLst>
                                    </p:anim>
                                    <p:animEffect transition="in" filter="wipe(right)">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3000"/>
                                  </p:stCondLst>
                                  <p:childTnLst>
                                    <p:animRot by="120000">
                                      <p:cBhvr>
                                        <p:cTn id="16" dur="100" fill="hold">
                                          <p:stCondLst>
                                            <p:cond delay="0"/>
                                          </p:stCondLst>
                                        </p:cTn>
                                        <p:tgtEl>
                                          <p:spTgt spid="26626"/>
                                        </p:tgtEl>
                                        <p:attrNameLst>
                                          <p:attrName>r</p:attrName>
                                        </p:attrNameLst>
                                      </p:cBhvr>
                                    </p:animRot>
                                    <p:animRot by="-240000">
                                      <p:cBhvr>
                                        <p:cTn id="17" dur="200" fill="hold">
                                          <p:stCondLst>
                                            <p:cond delay="200"/>
                                          </p:stCondLst>
                                        </p:cTn>
                                        <p:tgtEl>
                                          <p:spTgt spid="26626"/>
                                        </p:tgtEl>
                                        <p:attrNameLst>
                                          <p:attrName>r</p:attrName>
                                        </p:attrNameLst>
                                      </p:cBhvr>
                                    </p:animRot>
                                    <p:animRot by="240000">
                                      <p:cBhvr>
                                        <p:cTn id="18" dur="200" fill="hold">
                                          <p:stCondLst>
                                            <p:cond delay="400"/>
                                          </p:stCondLst>
                                        </p:cTn>
                                        <p:tgtEl>
                                          <p:spTgt spid="26626"/>
                                        </p:tgtEl>
                                        <p:attrNameLst>
                                          <p:attrName>r</p:attrName>
                                        </p:attrNameLst>
                                      </p:cBhvr>
                                    </p:animRot>
                                    <p:animRot by="-240000">
                                      <p:cBhvr>
                                        <p:cTn id="19" dur="200" fill="hold">
                                          <p:stCondLst>
                                            <p:cond delay="600"/>
                                          </p:stCondLst>
                                        </p:cTn>
                                        <p:tgtEl>
                                          <p:spTgt spid="26626"/>
                                        </p:tgtEl>
                                        <p:attrNameLst>
                                          <p:attrName>r</p:attrName>
                                        </p:attrNameLst>
                                      </p:cBhvr>
                                    </p:animRot>
                                    <p:animRot by="120000">
                                      <p:cBhvr>
                                        <p:cTn id="20" dur="200" fill="hold">
                                          <p:stCondLst>
                                            <p:cond delay="800"/>
                                          </p:stCondLst>
                                        </p:cTn>
                                        <p:tgtEl>
                                          <p:spTgt spid="266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3142005603"/>
              </p:ext>
            </p:extLst>
          </p:nvPr>
        </p:nvGraphicFramePr>
        <p:xfrm>
          <a:off x="560512" y="1574906"/>
          <a:ext cx="8539111" cy="1610494"/>
        </p:xfrm>
        <a:graphic>
          <a:graphicData uri="http://schemas.openxmlformats.org/drawingml/2006/table">
            <a:tbl>
              <a:tblPr firstRow="1" firstCol="1" bandRow="1">
                <a:tableStyleId>{7DF18680-E054-41AD-8BC1-D1AEF772440D}</a:tableStyleId>
              </a:tblPr>
              <a:tblGrid>
                <a:gridCol w="2634455">
                  <a:extLst>
                    <a:ext uri="{9D8B030D-6E8A-4147-A177-3AD203B41FA5}">
                      <a16:colId xmlns="" xmlns:a16="http://schemas.microsoft.com/office/drawing/2014/main" val="20000"/>
                    </a:ext>
                  </a:extLst>
                </a:gridCol>
                <a:gridCol w="5904656">
                  <a:extLst>
                    <a:ext uri="{9D8B030D-6E8A-4147-A177-3AD203B41FA5}">
                      <a16:colId xmlns="" xmlns:a16="http://schemas.microsoft.com/office/drawing/2014/main" val="20001"/>
                    </a:ext>
                  </a:extLst>
                </a:gridCol>
              </a:tblGrid>
              <a:tr h="1610494">
                <a:tc>
                  <a:txBody>
                    <a:bodyPr/>
                    <a:lstStyle/>
                    <a:p>
                      <a:pPr algn="ctr">
                        <a:lnSpc>
                          <a:spcPct val="100000"/>
                        </a:lnSpc>
                        <a:spcAft>
                          <a:spcPts val="0"/>
                        </a:spcAft>
                      </a:pPr>
                      <a:r>
                        <a:rPr lang="tr-TR" sz="2400" dirty="0">
                          <a:effectLst/>
                        </a:rPr>
                        <a:t>İhtiyaçları ve endişeleri hakkında soru sorun </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marL="0" indent="0" algn="l">
                        <a:lnSpc>
                          <a:spcPct val="100000"/>
                        </a:lnSpc>
                        <a:spcAft>
                          <a:spcPts val="0"/>
                        </a:spcAft>
                        <a:buFont typeface="Arial" pitchFamily="34" charset="0"/>
                        <a:buNone/>
                      </a:pPr>
                      <a:r>
                        <a:rPr lang="tr-TR" sz="2400" b="0" dirty="0">
                          <a:solidFill>
                            <a:schemeClr val="tx1"/>
                          </a:solidFill>
                          <a:effectLst/>
                        </a:rPr>
                        <a:t>• Bazı ihtiyaçlar açık olsa da her zaman sorun</a:t>
                      </a:r>
                    </a:p>
                    <a:p>
                      <a:pPr marL="0" indent="0" algn="l">
                        <a:lnSpc>
                          <a:spcPct val="100000"/>
                        </a:lnSpc>
                        <a:spcAft>
                          <a:spcPts val="0"/>
                        </a:spcAft>
                        <a:buFont typeface="Arial" pitchFamily="34" charset="0"/>
                        <a:buNone/>
                      </a:pPr>
                      <a:r>
                        <a:rPr lang="tr-TR" sz="2400" b="0" dirty="0">
                          <a:solidFill>
                            <a:schemeClr val="tx1"/>
                          </a:solidFill>
                          <a:effectLst/>
                        </a:rPr>
                        <a:t>• Kişinin önceliklerini - onlar için en önemli </a:t>
                      </a:r>
                    </a:p>
                    <a:p>
                      <a:pPr marL="0" indent="0" algn="l">
                        <a:lnSpc>
                          <a:spcPct val="100000"/>
                        </a:lnSpc>
                        <a:spcAft>
                          <a:spcPts val="0"/>
                        </a:spcAft>
                        <a:buFont typeface="Arial" pitchFamily="34" charset="0"/>
                        <a:buNone/>
                      </a:pPr>
                      <a:r>
                        <a:rPr lang="tr-TR" sz="2400" b="0" dirty="0">
                          <a:solidFill>
                            <a:schemeClr val="tx1"/>
                          </a:solidFill>
                          <a:effectLst/>
                        </a:rPr>
                        <a:t>   olanı bulun.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26626" name="Picture 2" descr="C:\Users\Admin\Desktop\PSİKOLOJİK İLK YARDIM SUNUM\Çizimler MERVE\DİY-ikon merve\din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1352" y="242534"/>
            <a:ext cx="1600480" cy="1746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o 5"/>
          <p:cNvGraphicFramePr>
            <a:graphicFrameLocks noGrp="1"/>
          </p:cNvGraphicFramePr>
          <p:nvPr>
            <p:extLst>
              <p:ext uri="{D42A27DB-BD31-4B8C-83A1-F6EECF244321}">
                <p14:modId xmlns:p14="http://schemas.microsoft.com/office/powerpoint/2010/main" val="317588135"/>
              </p:ext>
            </p:extLst>
          </p:nvPr>
        </p:nvGraphicFramePr>
        <p:xfrm>
          <a:off x="542510" y="3429000"/>
          <a:ext cx="8557113" cy="2713276"/>
        </p:xfrm>
        <a:graphic>
          <a:graphicData uri="http://schemas.openxmlformats.org/drawingml/2006/table">
            <a:tbl>
              <a:tblPr firstRow="1" firstCol="1" bandRow="1">
                <a:tableStyleId>{7DF18680-E054-41AD-8BC1-D1AEF772440D}</a:tableStyleId>
              </a:tblPr>
              <a:tblGrid>
                <a:gridCol w="2682298">
                  <a:extLst>
                    <a:ext uri="{9D8B030D-6E8A-4147-A177-3AD203B41FA5}">
                      <a16:colId xmlns="" xmlns:a16="http://schemas.microsoft.com/office/drawing/2014/main" val="20000"/>
                    </a:ext>
                  </a:extLst>
                </a:gridCol>
                <a:gridCol w="5874815">
                  <a:extLst>
                    <a:ext uri="{9D8B030D-6E8A-4147-A177-3AD203B41FA5}">
                      <a16:colId xmlns="" xmlns:a16="http://schemas.microsoft.com/office/drawing/2014/main" val="20001"/>
                    </a:ext>
                  </a:extLst>
                </a:gridCol>
              </a:tblGrid>
              <a:tr h="2713276">
                <a:tc>
                  <a:txBody>
                    <a:bodyPr/>
                    <a:lstStyle/>
                    <a:p>
                      <a:pPr indent="449580" algn="ctr">
                        <a:lnSpc>
                          <a:spcPct val="150000"/>
                        </a:lnSpc>
                        <a:spcAft>
                          <a:spcPts val="0"/>
                        </a:spcAft>
                      </a:pPr>
                      <a:r>
                        <a:rPr lang="tr-TR" sz="2400" dirty="0">
                          <a:effectLst/>
                        </a:rPr>
                        <a:t> </a:t>
                      </a:r>
                    </a:p>
                    <a:p>
                      <a:pPr algn="ctr">
                        <a:lnSpc>
                          <a:spcPct val="100000"/>
                        </a:lnSpc>
                        <a:spcAft>
                          <a:spcPts val="0"/>
                        </a:spcAft>
                      </a:pPr>
                      <a:r>
                        <a:rPr lang="tr-TR" sz="2400" dirty="0">
                          <a:effectLst/>
                        </a:rPr>
                        <a:t>Dinleyin ve insanların sakinleşmesine yardımcı olun</a:t>
                      </a:r>
                      <a:endParaRPr lang="tr-TR" sz="2400" dirty="0">
                        <a:effectLst/>
                        <a:latin typeface="Calibri"/>
                        <a:ea typeface="Calibri"/>
                        <a:cs typeface="Times New Roman"/>
                      </a:endParaRPr>
                    </a:p>
                  </a:txBody>
                  <a:tcPr marL="68580" marR="68580" marT="0" marB="0">
                    <a:solidFill>
                      <a:srgbClr val="00B0F0"/>
                    </a:solidFill>
                  </a:tcPr>
                </a:tc>
                <a:tc>
                  <a:txBody>
                    <a:bodyPr/>
                    <a:lstStyle/>
                    <a:p>
                      <a:pPr marL="0" indent="0" algn="l" defTabSz="914400" rtl="0" eaLnBrk="1" latinLnBrk="0" hangingPunct="1">
                        <a:lnSpc>
                          <a:spcPct val="100000"/>
                        </a:lnSpc>
                        <a:spcAft>
                          <a:spcPts val="0"/>
                        </a:spcAft>
                        <a:buFont typeface="Arial" pitchFamily="34" charset="0"/>
                        <a:buNone/>
                      </a:pPr>
                      <a:r>
                        <a:rPr lang="tr-TR" sz="2400" b="0" kern="1200" dirty="0">
                          <a:solidFill>
                            <a:schemeClr val="tx1"/>
                          </a:solidFill>
                          <a:effectLst/>
                          <a:latin typeface="+mn-lt"/>
                          <a:ea typeface="+mn-ea"/>
                          <a:cs typeface="+mn-cs"/>
                        </a:rPr>
                        <a:t>• Kişiye yakın durun</a:t>
                      </a:r>
                    </a:p>
                    <a:p>
                      <a:pPr marL="0" indent="0" algn="l" defTabSz="914400" rtl="0" eaLnBrk="1" latinLnBrk="0" hangingPunct="1">
                        <a:lnSpc>
                          <a:spcPct val="100000"/>
                        </a:lnSpc>
                        <a:spcAft>
                          <a:spcPts val="0"/>
                        </a:spcAft>
                        <a:buFont typeface="Arial" pitchFamily="34" charset="0"/>
                        <a:buNone/>
                      </a:pPr>
                      <a:r>
                        <a:rPr lang="tr-TR" sz="2400" b="0" kern="1200" dirty="0">
                          <a:solidFill>
                            <a:schemeClr val="tx1"/>
                          </a:solidFill>
                          <a:effectLst/>
                          <a:latin typeface="+mn-lt"/>
                          <a:ea typeface="+mn-ea"/>
                          <a:cs typeface="+mn-cs"/>
                        </a:rPr>
                        <a:t>• Konuşmaları için onlara baskı yapmayın</a:t>
                      </a:r>
                    </a:p>
                    <a:p>
                      <a:pPr marL="0" indent="0" algn="l" defTabSz="914400" rtl="0" eaLnBrk="1" latinLnBrk="0" hangingPunct="1">
                        <a:lnSpc>
                          <a:spcPct val="100000"/>
                        </a:lnSpc>
                        <a:spcAft>
                          <a:spcPts val="0"/>
                        </a:spcAft>
                        <a:buFont typeface="Arial" pitchFamily="34" charset="0"/>
                        <a:buNone/>
                      </a:pPr>
                      <a:r>
                        <a:rPr lang="tr-TR" sz="2400" b="0" kern="1200" dirty="0">
                          <a:solidFill>
                            <a:schemeClr val="tx1"/>
                          </a:solidFill>
                          <a:effectLst/>
                          <a:latin typeface="+mn-lt"/>
                          <a:ea typeface="+mn-ea"/>
                          <a:cs typeface="+mn-cs"/>
                        </a:rPr>
                        <a:t>• Konuşmak isterlerse dinleyin</a:t>
                      </a:r>
                    </a:p>
                    <a:p>
                      <a:pPr marL="0" indent="0" algn="l" defTabSz="914400" rtl="0" eaLnBrk="1" latinLnBrk="0" hangingPunct="1">
                        <a:lnSpc>
                          <a:spcPct val="100000"/>
                        </a:lnSpc>
                        <a:spcAft>
                          <a:spcPts val="0"/>
                        </a:spcAft>
                        <a:buFont typeface="Arial" pitchFamily="34" charset="0"/>
                        <a:buNone/>
                      </a:pPr>
                      <a:r>
                        <a:rPr lang="tr-TR" sz="2400" b="0" kern="1200" dirty="0">
                          <a:solidFill>
                            <a:schemeClr val="tx1"/>
                          </a:solidFill>
                          <a:effectLst/>
                          <a:latin typeface="+mn-lt"/>
                          <a:ea typeface="+mn-ea"/>
                          <a:cs typeface="+mn-cs"/>
                        </a:rPr>
                        <a:t>• Çok üzgünse, sakinleşmesine ve yalnız </a:t>
                      </a:r>
                    </a:p>
                    <a:p>
                      <a:pPr marL="0" indent="0" algn="l" defTabSz="914400" rtl="0" eaLnBrk="1" latinLnBrk="0" hangingPunct="1">
                        <a:lnSpc>
                          <a:spcPct val="100000"/>
                        </a:lnSpc>
                        <a:spcAft>
                          <a:spcPts val="0"/>
                        </a:spcAft>
                        <a:buFont typeface="Arial" pitchFamily="34" charset="0"/>
                        <a:buNone/>
                      </a:pPr>
                      <a:r>
                        <a:rPr lang="tr-TR" sz="2400" b="0" kern="1200" dirty="0">
                          <a:solidFill>
                            <a:schemeClr val="tx1"/>
                          </a:solidFill>
                          <a:effectLst/>
                          <a:latin typeface="+mn-lt"/>
                          <a:ea typeface="+mn-ea"/>
                          <a:cs typeface="+mn-cs"/>
                        </a:rPr>
                        <a:t>   olmadığını anlamasına yardımcı olun.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8" name="Resim 6">
            <a:extLst>
              <a:ext uri="{FF2B5EF4-FFF2-40B4-BE49-F238E27FC236}">
                <a16:creationId xmlns="" xmlns:a16="http://schemas.microsoft.com/office/drawing/2014/main" id="{6D5C6E58-4E73-4B49-8839-72DA94665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6EC69610-4095-504D-81B1-F75DEBBCC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DB9BE1AC-8FC5-9546-82F3-F583EC1426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0852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26626"/>
                                        </p:tgtEl>
                                        <p:attrNameLst>
                                          <p:attrName>r</p:attrName>
                                        </p:attrNameLst>
                                      </p:cBhvr>
                                    </p:animRot>
                                    <p:animRot by="-240000">
                                      <p:cBhvr>
                                        <p:cTn id="17" dur="200" fill="hold">
                                          <p:stCondLst>
                                            <p:cond delay="200"/>
                                          </p:stCondLst>
                                        </p:cTn>
                                        <p:tgtEl>
                                          <p:spTgt spid="26626"/>
                                        </p:tgtEl>
                                        <p:attrNameLst>
                                          <p:attrName>r</p:attrName>
                                        </p:attrNameLst>
                                      </p:cBhvr>
                                    </p:animRot>
                                    <p:animRot by="240000">
                                      <p:cBhvr>
                                        <p:cTn id="18" dur="200" fill="hold">
                                          <p:stCondLst>
                                            <p:cond delay="400"/>
                                          </p:stCondLst>
                                        </p:cTn>
                                        <p:tgtEl>
                                          <p:spTgt spid="26626"/>
                                        </p:tgtEl>
                                        <p:attrNameLst>
                                          <p:attrName>r</p:attrName>
                                        </p:attrNameLst>
                                      </p:cBhvr>
                                    </p:animRot>
                                    <p:animRot by="-240000">
                                      <p:cBhvr>
                                        <p:cTn id="19" dur="200" fill="hold">
                                          <p:stCondLst>
                                            <p:cond delay="600"/>
                                          </p:stCondLst>
                                        </p:cTn>
                                        <p:tgtEl>
                                          <p:spTgt spid="26626"/>
                                        </p:tgtEl>
                                        <p:attrNameLst>
                                          <p:attrName>r</p:attrName>
                                        </p:attrNameLst>
                                      </p:cBhvr>
                                    </p:animRot>
                                    <p:animRot by="120000">
                                      <p:cBhvr>
                                        <p:cTn id="20" dur="200" fill="hold">
                                          <p:stCondLst>
                                            <p:cond delay="800"/>
                                          </p:stCondLst>
                                        </p:cTn>
                                        <p:tgtEl>
                                          <p:spTgt spid="266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3433347729"/>
              </p:ext>
            </p:extLst>
          </p:nvPr>
        </p:nvGraphicFramePr>
        <p:xfrm>
          <a:off x="374329" y="1340769"/>
          <a:ext cx="9145016" cy="2592288"/>
        </p:xfrm>
        <a:graphic>
          <a:graphicData uri="http://schemas.openxmlformats.org/drawingml/2006/table">
            <a:tbl>
              <a:tblPr firstRow="1" firstCol="1" bandRow="1">
                <a:tableStyleId>{F5AB1C69-6EDB-4FF4-983F-18BD219EF322}</a:tableStyleId>
              </a:tblPr>
              <a:tblGrid>
                <a:gridCol w="2202407">
                  <a:extLst>
                    <a:ext uri="{9D8B030D-6E8A-4147-A177-3AD203B41FA5}">
                      <a16:colId xmlns="" xmlns:a16="http://schemas.microsoft.com/office/drawing/2014/main" val="20000"/>
                    </a:ext>
                  </a:extLst>
                </a:gridCol>
                <a:gridCol w="6942609">
                  <a:extLst>
                    <a:ext uri="{9D8B030D-6E8A-4147-A177-3AD203B41FA5}">
                      <a16:colId xmlns="" xmlns:a16="http://schemas.microsoft.com/office/drawing/2014/main" val="20001"/>
                    </a:ext>
                  </a:extLst>
                </a:gridCol>
              </a:tblGrid>
              <a:tr h="2592288">
                <a:tc>
                  <a:txBody>
                    <a:bodyPr/>
                    <a:lstStyle/>
                    <a:p>
                      <a:pPr algn="ctr">
                        <a:lnSpc>
                          <a:spcPct val="100000"/>
                        </a:lnSpc>
                        <a:spcAft>
                          <a:spcPts val="0"/>
                        </a:spcAft>
                      </a:pPr>
                      <a:r>
                        <a:rPr lang="tr-TR" sz="2400" dirty="0">
                          <a:effectLst/>
                        </a:rPr>
                        <a:t>İhtiyaçları ve endişeleri hakkında soru sorun</a:t>
                      </a:r>
                    </a:p>
                  </a:txBody>
                  <a:tcPr marL="68580" marR="68580" marT="0" marB="0" anchor="ctr">
                    <a:solidFill>
                      <a:srgbClr val="00B0F0"/>
                    </a:solidFill>
                  </a:tcPr>
                </a:tc>
                <a:tc>
                  <a:txBody>
                    <a:bodyPr/>
                    <a:lstStyle/>
                    <a:p>
                      <a:pPr marL="342900" indent="-342900" algn="l">
                        <a:lnSpc>
                          <a:spcPct val="100000"/>
                        </a:lnSpc>
                        <a:spcAft>
                          <a:spcPts val="0"/>
                        </a:spcAft>
                        <a:buFont typeface="Wingdings" pitchFamily="2" charset="2"/>
                        <a:buChar char="v"/>
                      </a:pPr>
                      <a:r>
                        <a:rPr lang="tr-TR" sz="2300" b="0" dirty="0">
                          <a:solidFill>
                            <a:schemeClr val="tx1"/>
                          </a:solidFill>
                          <a:effectLst/>
                        </a:rPr>
                        <a:t>Temel ihtiyaçlarını karşılamasına ve                        hizmetlere erişmesine yardımcı olun.</a:t>
                      </a:r>
                    </a:p>
                    <a:p>
                      <a:pPr marL="342900" indent="-342900" algn="l">
                        <a:lnSpc>
                          <a:spcPct val="100000"/>
                        </a:lnSpc>
                        <a:spcAft>
                          <a:spcPts val="0"/>
                        </a:spcAft>
                        <a:buFont typeface="Wingdings" pitchFamily="2" charset="2"/>
                        <a:buChar char="v"/>
                      </a:pPr>
                      <a:r>
                        <a:rPr lang="tr-TR" sz="2300" b="0" dirty="0">
                          <a:solidFill>
                            <a:schemeClr val="tx1"/>
                          </a:solidFill>
                          <a:effectLst/>
                        </a:rPr>
                        <a:t>Sorunlarla kendilerinin baş etmelerine yardımcı olun.</a:t>
                      </a:r>
                    </a:p>
                    <a:p>
                      <a:pPr marL="342900" indent="-342900" algn="l">
                        <a:lnSpc>
                          <a:spcPct val="100000"/>
                        </a:lnSpc>
                        <a:spcAft>
                          <a:spcPts val="0"/>
                        </a:spcAft>
                        <a:buFont typeface="Wingdings" pitchFamily="2" charset="2"/>
                        <a:buChar char="v"/>
                      </a:pPr>
                      <a:r>
                        <a:rPr lang="tr-TR" sz="2300" b="0" dirty="0">
                          <a:solidFill>
                            <a:schemeClr val="tx1"/>
                          </a:solidFill>
                          <a:effectLst/>
                        </a:rPr>
                        <a:t>Bilgi verin.</a:t>
                      </a:r>
                    </a:p>
                    <a:p>
                      <a:pPr marL="342900" indent="-342900" algn="l">
                        <a:lnSpc>
                          <a:spcPct val="100000"/>
                        </a:lnSpc>
                        <a:spcAft>
                          <a:spcPts val="0"/>
                        </a:spcAft>
                        <a:buFont typeface="Wingdings" pitchFamily="2" charset="2"/>
                        <a:buChar char="v"/>
                      </a:pPr>
                      <a:r>
                        <a:rPr lang="tr-TR" sz="2300" b="0" dirty="0">
                          <a:solidFill>
                            <a:schemeClr val="tx1"/>
                          </a:solidFill>
                          <a:effectLst/>
                        </a:rPr>
                        <a:t>Sevdiklerine ve sosyal destek ağlarına ulaşmalarını sağlayın.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sp>
        <p:nvSpPr>
          <p:cNvPr id="5" name="Dikdörtgen 4"/>
          <p:cNvSpPr/>
          <p:nvPr/>
        </p:nvSpPr>
        <p:spPr>
          <a:xfrm>
            <a:off x="3219146" y="651513"/>
            <a:ext cx="3443058" cy="523220"/>
          </a:xfrm>
          <a:prstGeom prst="rect">
            <a:avLst/>
          </a:prstGeom>
        </p:spPr>
        <p:txBody>
          <a:bodyPr wrap="none">
            <a:spAutoFit/>
          </a:bodyPr>
          <a:lstStyle/>
          <a:p>
            <a:r>
              <a:rPr lang="tr-TR" sz="2800" b="1" dirty="0"/>
              <a:t>3-Bağ Kur Eylem İlkesi</a:t>
            </a:r>
            <a:endParaRPr lang="tr-TR" sz="2800" dirty="0"/>
          </a:p>
        </p:txBody>
      </p:sp>
      <p:graphicFrame>
        <p:nvGraphicFramePr>
          <p:cNvPr id="12" name="Tablo 11"/>
          <p:cNvGraphicFramePr>
            <a:graphicFrameLocks noGrp="1"/>
          </p:cNvGraphicFramePr>
          <p:nvPr>
            <p:extLst>
              <p:ext uri="{D42A27DB-BD31-4B8C-83A1-F6EECF244321}">
                <p14:modId xmlns:p14="http://schemas.microsoft.com/office/powerpoint/2010/main" val="3115451279"/>
              </p:ext>
            </p:extLst>
          </p:nvPr>
        </p:nvGraphicFramePr>
        <p:xfrm>
          <a:off x="368167" y="4121337"/>
          <a:ext cx="9145016" cy="2259991"/>
        </p:xfrm>
        <a:graphic>
          <a:graphicData uri="http://schemas.openxmlformats.org/drawingml/2006/table">
            <a:tbl>
              <a:tblPr firstRow="1" firstCol="1" bandRow="1">
                <a:tableStyleId>{F5AB1C69-6EDB-4FF4-983F-18BD219EF322}</a:tableStyleId>
              </a:tblPr>
              <a:tblGrid>
                <a:gridCol w="2208569">
                  <a:extLst>
                    <a:ext uri="{9D8B030D-6E8A-4147-A177-3AD203B41FA5}">
                      <a16:colId xmlns="" xmlns:a16="http://schemas.microsoft.com/office/drawing/2014/main" val="20000"/>
                    </a:ext>
                  </a:extLst>
                </a:gridCol>
                <a:gridCol w="6936447">
                  <a:extLst>
                    <a:ext uri="{9D8B030D-6E8A-4147-A177-3AD203B41FA5}">
                      <a16:colId xmlns="" xmlns:a16="http://schemas.microsoft.com/office/drawing/2014/main" val="20001"/>
                    </a:ext>
                  </a:extLst>
                </a:gridCol>
              </a:tblGrid>
              <a:tr h="2259991">
                <a:tc>
                  <a:txBody>
                    <a:bodyPr/>
                    <a:lstStyle/>
                    <a:p>
                      <a:pPr algn="l">
                        <a:lnSpc>
                          <a:spcPct val="150000"/>
                        </a:lnSpc>
                        <a:spcAft>
                          <a:spcPts val="0"/>
                        </a:spcAft>
                      </a:pPr>
                      <a:endParaRPr lang="tr-TR" sz="2400" dirty="0">
                        <a:effectLst/>
                      </a:endParaRPr>
                    </a:p>
                    <a:p>
                      <a:pPr algn="ctr">
                        <a:lnSpc>
                          <a:spcPct val="100000"/>
                        </a:lnSpc>
                        <a:spcAft>
                          <a:spcPts val="0"/>
                        </a:spcAft>
                      </a:pPr>
                      <a:r>
                        <a:rPr lang="tr-TR" sz="2400" dirty="0">
                          <a:effectLst/>
                        </a:rPr>
                        <a:t>Temel</a:t>
                      </a:r>
                    </a:p>
                    <a:p>
                      <a:pPr algn="ctr">
                        <a:lnSpc>
                          <a:spcPct val="100000"/>
                        </a:lnSpc>
                        <a:spcAft>
                          <a:spcPts val="0"/>
                        </a:spcAft>
                      </a:pPr>
                      <a:r>
                        <a:rPr lang="tr-TR" sz="2400" dirty="0">
                          <a:effectLst/>
                        </a:rPr>
                        <a:t>İhtiyaçlar </a:t>
                      </a:r>
                      <a:endParaRPr lang="tr-TR" sz="2400" dirty="0">
                        <a:effectLst/>
                        <a:latin typeface="Calibri"/>
                        <a:ea typeface="Calibri"/>
                        <a:cs typeface="Times New Roman"/>
                      </a:endParaRPr>
                    </a:p>
                  </a:txBody>
                  <a:tcPr marL="68580" marR="68580" marT="0" marB="0">
                    <a:solidFill>
                      <a:srgbClr val="00B0F0"/>
                    </a:solidFill>
                  </a:tcPr>
                </a:tc>
                <a:tc>
                  <a:txBody>
                    <a:bodyPr/>
                    <a:lstStyle/>
                    <a:p>
                      <a:pPr marL="342900" indent="-342900" algn="l">
                        <a:lnSpc>
                          <a:spcPct val="100000"/>
                        </a:lnSpc>
                        <a:spcAft>
                          <a:spcPts val="0"/>
                        </a:spcAft>
                        <a:buFont typeface="Wingdings" pitchFamily="2" charset="2"/>
                        <a:buChar char="v"/>
                      </a:pPr>
                      <a:r>
                        <a:rPr lang="tr-TR" sz="2400" b="0" dirty="0">
                          <a:solidFill>
                            <a:schemeClr val="tx1"/>
                          </a:solidFill>
                          <a:effectLst/>
                        </a:rPr>
                        <a:t>Hangi ihtiyaçları talep ediyorlar?</a:t>
                      </a:r>
                    </a:p>
                    <a:p>
                      <a:pPr marL="342900" indent="-342900" algn="l">
                        <a:lnSpc>
                          <a:spcPct val="100000"/>
                        </a:lnSpc>
                        <a:spcAft>
                          <a:spcPts val="0"/>
                        </a:spcAft>
                        <a:buFont typeface="Wingdings" pitchFamily="2" charset="2"/>
                        <a:buChar char="v"/>
                      </a:pPr>
                      <a:r>
                        <a:rPr lang="tr-TR" sz="2400" b="0" dirty="0">
                          <a:solidFill>
                            <a:schemeClr val="tx1"/>
                          </a:solidFill>
                          <a:effectLst/>
                        </a:rPr>
                        <a:t>Hangi hizmetler mevcuttur?</a:t>
                      </a:r>
                    </a:p>
                    <a:p>
                      <a:pPr marL="342900" indent="-342900" algn="l">
                        <a:lnSpc>
                          <a:spcPct val="100000"/>
                        </a:lnSpc>
                        <a:spcAft>
                          <a:spcPts val="0"/>
                        </a:spcAft>
                        <a:buFont typeface="Wingdings" pitchFamily="2" charset="2"/>
                        <a:buChar char="v"/>
                      </a:pPr>
                      <a:r>
                        <a:rPr lang="tr-TR" sz="2400" b="0" dirty="0">
                          <a:solidFill>
                            <a:schemeClr val="tx1"/>
                          </a:solidFill>
                          <a:effectLst/>
                        </a:rPr>
                        <a:t>Savunmasız veya risk altındaki olan var mı, gözden kaçırmayın.</a:t>
                      </a:r>
                    </a:p>
                    <a:p>
                      <a:pPr marL="342900" indent="-342900" algn="l">
                        <a:lnSpc>
                          <a:spcPct val="100000"/>
                        </a:lnSpc>
                        <a:spcAft>
                          <a:spcPts val="0"/>
                        </a:spcAft>
                        <a:buFont typeface="Wingdings" pitchFamily="2" charset="2"/>
                        <a:buChar char="v"/>
                      </a:pPr>
                      <a:r>
                        <a:rPr lang="tr-TR" sz="2400" b="0" dirty="0">
                          <a:solidFill>
                            <a:schemeClr val="tx1"/>
                          </a:solidFill>
                          <a:effectLst/>
                        </a:rPr>
                        <a:t>Söz verirseniz takip edin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13" name="Picture 2" descr="C:\Users\Admin\Desktop\PSİKOLOJİK İLK YARDIM SUNUM\Çizimler MERVE\DİY-ikon merve\bagkur.png">
            <a:extLst>
              <a:ext uri="{FF2B5EF4-FFF2-40B4-BE49-F238E27FC236}">
                <a16:creationId xmlns="" xmlns:a16="http://schemas.microsoft.com/office/drawing/2014/main" id="{247299A7-5588-AE4F-8BA3-8D1F1E93BE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312" y="-97938"/>
            <a:ext cx="223049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6">
            <a:extLst>
              <a:ext uri="{FF2B5EF4-FFF2-40B4-BE49-F238E27FC236}">
                <a16:creationId xmlns="" xmlns:a16="http://schemas.microsoft.com/office/drawing/2014/main" id="{CD9BE4EA-22E7-5F44-868F-4CB61D118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5" name="Resim 6">
            <a:extLst>
              <a:ext uri="{FF2B5EF4-FFF2-40B4-BE49-F238E27FC236}">
                <a16:creationId xmlns="" xmlns:a16="http://schemas.microsoft.com/office/drawing/2014/main" id="{4AEB3910-A56E-EA46-8764-081C13E77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6FF80B67-B1E9-6C45-9EBC-EF59DE8B65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253381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ppt_x</p:attrName>
                                        </p:attrNameLst>
                                      </p:cBhvr>
                                      <p:tavLst>
                                        <p:tav tm="0">
                                          <p:val>
                                            <p:strVal val="#ppt_x-#ppt_w*1.125000"/>
                                          </p:val>
                                        </p:tav>
                                        <p:tav tm="100000">
                                          <p:val>
                                            <p:strVal val="#ppt_x"/>
                                          </p:val>
                                        </p:tav>
                                      </p:tavLst>
                                    </p:anim>
                                    <p:animEffect transition="in" filter="wipe(right)">
                                      <p:cBhvr>
                                        <p:cTn id="13" dur="500"/>
                                        <p:tgtEl>
                                          <p:spTgt spid="12"/>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84"/>
            <a:ext cx="9906000" cy="685800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2" y="-37475"/>
            <a:ext cx="5881997" cy="891211"/>
          </a:xfrm>
          <a:prstGeom prst="rect">
            <a:avLst/>
          </a:prstGeom>
        </p:spPr>
      </p:pic>
      <p:sp>
        <p:nvSpPr>
          <p:cNvPr id="5" name="Dikdörtgen 4"/>
          <p:cNvSpPr/>
          <p:nvPr/>
        </p:nvSpPr>
        <p:spPr>
          <a:xfrm>
            <a:off x="848544" y="1131997"/>
            <a:ext cx="7859228" cy="2169825"/>
          </a:xfrm>
          <a:prstGeom prst="rect">
            <a:avLst/>
          </a:prstGeom>
        </p:spPr>
        <p:txBody>
          <a:bodyPr wrap="square">
            <a:spAutoFit/>
          </a:bodyPr>
          <a:lstStyle/>
          <a:p>
            <a:pPr algn="ctr"/>
            <a:r>
              <a:rPr lang="tr-TR" sz="4500" b="1" i="1" dirty="0">
                <a:solidFill>
                  <a:srgbClr val="0070C0"/>
                </a:solidFill>
              </a:rPr>
              <a:t>Çocuk ve Ergenlerin</a:t>
            </a:r>
          </a:p>
          <a:p>
            <a:pPr algn="ctr"/>
            <a:r>
              <a:rPr lang="tr-TR" sz="4500" b="1" i="1" dirty="0">
                <a:solidFill>
                  <a:srgbClr val="0070C0"/>
                </a:solidFill>
              </a:rPr>
              <a:t>Kriz ve Travmatik Durumlara</a:t>
            </a:r>
          </a:p>
          <a:p>
            <a:pPr algn="ctr"/>
            <a:r>
              <a:rPr lang="tr-TR" sz="4500" b="1" i="1" dirty="0">
                <a:solidFill>
                  <a:srgbClr val="0070C0"/>
                </a:solidFill>
              </a:rPr>
              <a:t>Verdikleri Tepkiler</a:t>
            </a:r>
            <a:endParaRPr lang="tr-TR" sz="4500" dirty="0">
              <a:solidFill>
                <a:srgbClr val="0070C0"/>
              </a:solidFill>
            </a:endParaRPr>
          </a:p>
        </p:txBody>
      </p:sp>
      <p:pic>
        <p:nvPicPr>
          <p:cNvPr id="8" name="Picture 7">
            <a:extLst>
              <a:ext uri="{FF2B5EF4-FFF2-40B4-BE49-F238E27FC236}">
                <a16:creationId xmlns="" xmlns:a16="http://schemas.microsoft.com/office/drawing/2014/main" id="{0844E220-D5EC-5946-96E0-403EF2888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03" y="6351860"/>
            <a:ext cx="2144688" cy="414996"/>
          </a:xfrm>
          <a:prstGeom prst="rect">
            <a:avLst/>
          </a:prstGeom>
        </p:spPr>
      </p:pic>
      <p:sp>
        <p:nvSpPr>
          <p:cNvPr id="10" name="Chevron 9">
            <a:extLst>
              <a:ext uri="{FF2B5EF4-FFF2-40B4-BE49-F238E27FC236}">
                <a16:creationId xmlns="" xmlns:a16="http://schemas.microsoft.com/office/drawing/2014/main" id="{3A4FCA84-AC56-4E44-80E3-65B7520E6F43}"/>
              </a:ext>
            </a:extLst>
          </p:cNvPr>
          <p:cNvSpPr/>
          <p:nvPr/>
        </p:nvSpPr>
        <p:spPr>
          <a:xfrm>
            <a:off x="576051" y="3536692"/>
            <a:ext cx="1713687" cy="2287446"/>
          </a:xfrm>
          <a:prstGeom prst="chevron">
            <a:avLst/>
          </a:prstGeom>
          <a:gradFill flip="none" rotWithShape="1">
            <a:gsLst>
              <a:gs pos="0">
                <a:srgbClr val="66CCFF">
                  <a:tint val="66000"/>
                  <a:satMod val="160000"/>
                </a:srgbClr>
              </a:gs>
              <a:gs pos="50000">
                <a:srgbClr val="66CCFF">
                  <a:tint val="44500"/>
                  <a:satMod val="160000"/>
                </a:srgbClr>
              </a:gs>
              <a:gs pos="100000">
                <a:srgbClr val="66CCFF">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6" name="Dikdörtgen 5"/>
          <p:cNvSpPr/>
          <p:nvPr/>
        </p:nvSpPr>
        <p:spPr>
          <a:xfrm>
            <a:off x="1424512" y="4050938"/>
            <a:ext cx="7488928" cy="1754326"/>
          </a:xfrm>
          <a:prstGeom prst="rect">
            <a:avLst/>
          </a:prstGeom>
        </p:spPr>
        <p:txBody>
          <a:bodyPr wrap="square">
            <a:spAutoFit/>
          </a:bodyPr>
          <a:lstStyle/>
          <a:p>
            <a:pPr marL="342900" indent="-342900">
              <a:buFontTx/>
              <a:buChar char="-"/>
            </a:pPr>
            <a:r>
              <a:rPr lang="tr-TR" dirty="0" err="1"/>
              <a:t>Travmatik</a:t>
            </a:r>
            <a:r>
              <a:rPr lang="tr-TR" dirty="0"/>
              <a:t> olayın tekrar yaşanacağından korkma,</a:t>
            </a:r>
          </a:p>
          <a:p>
            <a:pPr marL="342900" lvl="0" indent="-342900">
              <a:buFontTx/>
              <a:buChar char="-"/>
            </a:pPr>
            <a:r>
              <a:rPr lang="tr-TR" dirty="0"/>
              <a:t>Sevdiklerinin incineceğinden ve onlardan ayrı  kalacağından korkma,</a:t>
            </a:r>
          </a:p>
          <a:p>
            <a:pPr marL="342900" lvl="0" indent="-342900">
              <a:buFontTx/>
              <a:buChar char="-"/>
            </a:pPr>
            <a:r>
              <a:rPr lang="tr-TR" dirty="0" err="1"/>
              <a:t>Travmatik</a:t>
            </a:r>
            <a:r>
              <a:rPr lang="tr-TR" dirty="0"/>
              <a:t> olayları hatırlatan uyaranlardan kaçınma,</a:t>
            </a:r>
          </a:p>
          <a:p>
            <a:pPr marL="342900" lvl="0" indent="-342900">
              <a:buFontTx/>
              <a:buChar char="-"/>
            </a:pPr>
            <a:r>
              <a:rPr lang="tr-TR" dirty="0"/>
              <a:t>Uyku ve yeme problemleri,</a:t>
            </a:r>
          </a:p>
          <a:p>
            <a:pPr marL="342900" lvl="0" indent="-342900">
              <a:buFontTx/>
              <a:buChar char="-"/>
            </a:pPr>
            <a:r>
              <a:rPr lang="tr-TR" dirty="0"/>
              <a:t>Duygusal, bilişsel ve davranışsal tepkiler,</a:t>
            </a:r>
          </a:p>
          <a:p>
            <a:pPr marL="342900" lvl="0" indent="-342900">
              <a:buFontTx/>
              <a:buChar char="-"/>
            </a:pPr>
            <a:r>
              <a:rPr lang="tr-TR" dirty="0"/>
              <a:t>Aşırı </a:t>
            </a:r>
            <a:r>
              <a:rPr lang="tr-TR" dirty="0" err="1"/>
              <a:t>uyarılmışlık</a:t>
            </a:r>
            <a:r>
              <a:rPr lang="tr-TR" dirty="0"/>
              <a:t> tepkileri (öfke patlamaları, tetikte olma ve tedirginlik vb.)</a:t>
            </a:r>
          </a:p>
        </p:txBody>
      </p:sp>
      <p:sp>
        <p:nvSpPr>
          <p:cNvPr id="11" name="Dikdörtgen 5">
            <a:extLst>
              <a:ext uri="{FF2B5EF4-FFF2-40B4-BE49-F238E27FC236}">
                <a16:creationId xmlns="" xmlns:a16="http://schemas.microsoft.com/office/drawing/2014/main" id="{512FC0CC-51E0-5E4D-9AF5-200C62496F12}"/>
              </a:ext>
            </a:extLst>
          </p:cNvPr>
          <p:cNvSpPr/>
          <p:nvPr/>
        </p:nvSpPr>
        <p:spPr>
          <a:xfrm>
            <a:off x="1403885" y="3605990"/>
            <a:ext cx="5710244" cy="369332"/>
          </a:xfrm>
          <a:prstGeom prst="rect">
            <a:avLst/>
          </a:prstGeom>
        </p:spPr>
        <p:txBody>
          <a:bodyPr wrap="square">
            <a:spAutoFit/>
          </a:bodyPr>
          <a:lstStyle/>
          <a:p>
            <a:r>
              <a:rPr lang="tr-TR" b="1" i="1" dirty="0">
                <a:solidFill>
                  <a:srgbClr val="0070C0"/>
                </a:solidFill>
              </a:rPr>
              <a:t>Tüm Yaş Gruplarında Yaygın Stres Belirtileri</a:t>
            </a:r>
          </a:p>
        </p:txBody>
      </p:sp>
      <p:pic>
        <p:nvPicPr>
          <p:cNvPr id="12" name="Resim 6">
            <a:extLst>
              <a:ext uri="{FF2B5EF4-FFF2-40B4-BE49-F238E27FC236}">
                <a16:creationId xmlns="" xmlns:a16="http://schemas.microsoft.com/office/drawing/2014/main" id="{176A16C1-E429-8442-AAD4-E6BDC0DB6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Tree>
    <p:extLst>
      <p:ext uri="{BB962C8B-B14F-4D97-AF65-F5344CB8AC3E}">
        <p14:creationId xmlns:p14="http://schemas.microsoft.com/office/powerpoint/2010/main" val="150866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2526876590"/>
              </p:ext>
            </p:extLst>
          </p:nvPr>
        </p:nvGraphicFramePr>
        <p:xfrm>
          <a:off x="692203" y="1408523"/>
          <a:ext cx="8496944" cy="4752529"/>
        </p:xfrm>
        <a:graphic>
          <a:graphicData uri="http://schemas.openxmlformats.org/drawingml/2006/table">
            <a:tbl>
              <a:tblPr firstRow="1" firstCol="1" bandRow="1">
                <a:tableStyleId>{F5AB1C69-6EDB-4FF4-983F-18BD219EF322}</a:tableStyleId>
              </a:tblPr>
              <a:tblGrid>
                <a:gridCol w="2425309">
                  <a:extLst>
                    <a:ext uri="{9D8B030D-6E8A-4147-A177-3AD203B41FA5}">
                      <a16:colId xmlns="" xmlns:a16="http://schemas.microsoft.com/office/drawing/2014/main" val="20000"/>
                    </a:ext>
                  </a:extLst>
                </a:gridCol>
                <a:gridCol w="6071635">
                  <a:extLst>
                    <a:ext uri="{9D8B030D-6E8A-4147-A177-3AD203B41FA5}">
                      <a16:colId xmlns="" xmlns:a16="http://schemas.microsoft.com/office/drawing/2014/main" val="20001"/>
                    </a:ext>
                  </a:extLst>
                </a:gridCol>
              </a:tblGrid>
              <a:tr h="4752529">
                <a:tc>
                  <a:txBody>
                    <a:bodyPr/>
                    <a:lstStyle/>
                    <a:p>
                      <a:pPr algn="l">
                        <a:lnSpc>
                          <a:spcPct val="100000"/>
                        </a:lnSpc>
                        <a:spcAft>
                          <a:spcPts val="0"/>
                        </a:spcAft>
                      </a:pPr>
                      <a:endParaRPr lang="tr-TR" sz="2400" dirty="0">
                        <a:effectLst/>
                      </a:endParaRPr>
                    </a:p>
                    <a:p>
                      <a:pPr algn="ctr">
                        <a:lnSpc>
                          <a:spcPct val="100000"/>
                        </a:lnSpc>
                        <a:spcAft>
                          <a:spcPts val="0"/>
                        </a:spcAft>
                      </a:pPr>
                      <a:r>
                        <a:rPr lang="tr-TR" sz="2400" dirty="0">
                          <a:effectLst/>
                        </a:rPr>
                        <a:t>Yardım Etme: İnsanlar problemleriyle baş edebilir. </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marL="342900" indent="-342900" algn="l">
                        <a:lnSpc>
                          <a:spcPct val="100000"/>
                        </a:lnSpc>
                        <a:spcAft>
                          <a:spcPts val="0"/>
                        </a:spcAft>
                        <a:buFont typeface="Wingdings" pitchFamily="2" charset="2"/>
                        <a:buChar char="v"/>
                      </a:pPr>
                      <a:r>
                        <a:rPr lang="tr-TR" sz="2400" b="0" dirty="0">
                          <a:solidFill>
                            <a:schemeClr val="tx1"/>
                          </a:solidFill>
                          <a:effectLst/>
                        </a:rPr>
                        <a:t>Stres altındaki olmak bunaltıcı olabilir.</a:t>
                      </a:r>
                    </a:p>
                    <a:p>
                      <a:pPr marL="342900" indent="-342900" algn="l">
                        <a:lnSpc>
                          <a:spcPct val="100000"/>
                        </a:lnSpc>
                        <a:spcAft>
                          <a:spcPts val="0"/>
                        </a:spcAft>
                        <a:buFont typeface="Wingdings" pitchFamily="2" charset="2"/>
                        <a:buChar char="v"/>
                      </a:pPr>
                      <a:r>
                        <a:rPr lang="tr-TR" sz="2400" b="0" dirty="0">
                          <a:solidFill>
                            <a:schemeClr val="tx1"/>
                          </a:solidFill>
                          <a:effectLst/>
                        </a:rPr>
                        <a:t>Acil ihtiyaçlara öncelik vermelerine yardımcı olun (önce ne yapmalı).</a:t>
                      </a:r>
                    </a:p>
                    <a:p>
                      <a:pPr marL="342900" indent="-342900" algn="l">
                        <a:lnSpc>
                          <a:spcPct val="100000"/>
                        </a:lnSpc>
                        <a:spcAft>
                          <a:spcPts val="0"/>
                        </a:spcAft>
                        <a:buFont typeface="Wingdings" pitchFamily="2" charset="2"/>
                        <a:buChar char="v"/>
                      </a:pPr>
                      <a:r>
                        <a:rPr lang="tr-TR" sz="2400" b="0" dirty="0">
                          <a:solidFill>
                            <a:schemeClr val="tx1"/>
                          </a:solidFill>
                          <a:effectLst/>
                        </a:rPr>
                        <a:t>Hayatlarındaki destekleri belirlemelerine yardımcı olun.</a:t>
                      </a:r>
                    </a:p>
                    <a:p>
                      <a:pPr marL="342900" indent="-342900" algn="l">
                        <a:lnSpc>
                          <a:spcPct val="100000"/>
                        </a:lnSpc>
                        <a:spcAft>
                          <a:spcPts val="0"/>
                        </a:spcAft>
                        <a:buFont typeface="Wingdings" pitchFamily="2" charset="2"/>
                        <a:buChar char="v"/>
                      </a:pPr>
                      <a:r>
                        <a:rPr lang="tr-TR" sz="2400" b="0" dirty="0">
                          <a:solidFill>
                            <a:schemeClr val="tx1"/>
                          </a:solidFill>
                          <a:effectLst/>
                        </a:rPr>
                        <a:t>İhtiyaçlarını nasıl karşılayabilecekleri konusunda pratik önerilerde bulunun (Ör. Gıda ve barınma yardımı için kayıt olmak).</a:t>
                      </a:r>
                    </a:p>
                    <a:p>
                      <a:pPr marL="342900" indent="-342900" algn="l">
                        <a:lnSpc>
                          <a:spcPct val="100000"/>
                        </a:lnSpc>
                        <a:spcAft>
                          <a:spcPts val="0"/>
                        </a:spcAft>
                        <a:buFont typeface="Wingdings" pitchFamily="2" charset="2"/>
                        <a:buChar char="v"/>
                      </a:pPr>
                      <a:r>
                        <a:rPr lang="tr-TR" sz="2400" b="0" dirty="0">
                          <a:solidFill>
                            <a:schemeClr val="tx1"/>
                          </a:solidFill>
                          <a:effectLst/>
                        </a:rPr>
                        <a:t>Geçmişte nasıl başa çıktıklarını hatırlamalarına ve daha iyi hissetmelerine ne yardımcı olur bulmalarına yardımcı olun. </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27650" name="Picture 2" descr="C:\Users\Admin\Desktop\PSİKOLOJİK İLK YARDIM SUNUM\Çizimler MERVE\DİY-ikon merve\bagku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312" y="-97938"/>
            <a:ext cx="223049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 xmlns:a16="http://schemas.microsoft.com/office/drawing/2014/main" id="{FFAAB01A-01E8-BC46-BBC3-DCD84EF04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B96A943F-4144-1446-B110-3021E9285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1" name="Picture 10">
            <a:extLst>
              <a:ext uri="{FF2B5EF4-FFF2-40B4-BE49-F238E27FC236}">
                <a16:creationId xmlns="" xmlns:a16="http://schemas.microsoft.com/office/drawing/2014/main" id="{1AA6597F-D4EA-A443-8058-F47C40007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54657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32" presetClass="emph" presetSubtype="0" fill="hold" nodeType="afterEffect">
                                  <p:stCondLst>
                                    <p:cond delay="3000"/>
                                  </p:stCondLst>
                                  <p:childTnLst>
                                    <p:animRot by="120000">
                                      <p:cBhvr>
                                        <p:cTn id="11" dur="100" fill="hold">
                                          <p:stCondLst>
                                            <p:cond delay="0"/>
                                          </p:stCondLst>
                                        </p:cTn>
                                        <p:tgtEl>
                                          <p:spTgt spid="27650"/>
                                        </p:tgtEl>
                                        <p:attrNameLst>
                                          <p:attrName>r</p:attrName>
                                        </p:attrNameLst>
                                      </p:cBhvr>
                                    </p:animRot>
                                    <p:animRot by="-240000">
                                      <p:cBhvr>
                                        <p:cTn id="12" dur="200" fill="hold">
                                          <p:stCondLst>
                                            <p:cond delay="200"/>
                                          </p:stCondLst>
                                        </p:cTn>
                                        <p:tgtEl>
                                          <p:spTgt spid="27650"/>
                                        </p:tgtEl>
                                        <p:attrNameLst>
                                          <p:attrName>r</p:attrName>
                                        </p:attrNameLst>
                                      </p:cBhvr>
                                    </p:animRot>
                                    <p:animRot by="240000">
                                      <p:cBhvr>
                                        <p:cTn id="13" dur="200" fill="hold">
                                          <p:stCondLst>
                                            <p:cond delay="400"/>
                                          </p:stCondLst>
                                        </p:cTn>
                                        <p:tgtEl>
                                          <p:spTgt spid="27650"/>
                                        </p:tgtEl>
                                        <p:attrNameLst>
                                          <p:attrName>r</p:attrName>
                                        </p:attrNameLst>
                                      </p:cBhvr>
                                    </p:animRot>
                                    <p:animRot by="-240000">
                                      <p:cBhvr>
                                        <p:cTn id="14" dur="200" fill="hold">
                                          <p:stCondLst>
                                            <p:cond delay="600"/>
                                          </p:stCondLst>
                                        </p:cTn>
                                        <p:tgtEl>
                                          <p:spTgt spid="27650"/>
                                        </p:tgtEl>
                                        <p:attrNameLst>
                                          <p:attrName>r</p:attrName>
                                        </p:attrNameLst>
                                      </p:cBhvr>
                                    </p:animRot>
                                    <p:animRot by="120000">
                                      <p:cBhvr>
                                        <p:cTn id="15" dur="200" fill="hold">
                                          <p:stCondLst>
                                            <p:cond delay="800"/>
                                          </p:stCondLst>
                                        </p:cTn>
                                        <p:tgtEl>
                                          <p:spTgt spid="276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13879627"/>
              </p:ext>
            </p:extLst>
          </p:nvPr>
        </p:nvGraphicFramePr>
        <p:xfrm>
          <a:off x="560512" y="1340768"/>
          <a:ext cx="8640960" cy="4933628"/>
        </p:xfrm>
        <a:graphic>
          <a:graphicData uri="http://schemas.openxmlformats.org/drawingml/2006/table">
            <a:tbl>
              <a:tblPr firstRow="1" firstCol="1" bandRow="1">
                <a:tableStyleId>{F5AB1C69-6EDB-4FF4-983F-18BD219EF322}</a:tableStyleId>
              </a:tblPr>
              <a:tblGrid>
                <a:gridCol w="2016224">
                  <a:extLst>
                    <a:ext uri="{9D8B030D-6E8A-4147-A177-3AD203B41FA5}">
                      <a16:colId xmlns="" xmlns:a16="http://schemas.microsoft.com/office/drawing/2014/main" val="20000"/>
                    </a:ext>
                  </a:extLst>
                </a:gridCol>
                <a:gridCol w="6624736">
                  <a:extLst>
                    <a:ext uri="{9D8B030D-6E8A-4147-A177-3AD203B41FA5}">
                      <a16:colId xmlns="" xmlns:a16="http://schemas.microsoft.com/office/drawing/2014/main" val="20001"/>
                    </a:ext>
                  </a:extLst>
                </a:gridCol>
              </a:tblGrid>
              <a:tr h="4933628">
                <a:tc>
                  <a:txBody>
                    <a:bodyPr/>
                    <a:lstStyle/>
                    <a:p>
                      <a:pPr algn="ctr">
                        <a:lnSpc>
                          <a:spcPct val="100000"/>
                        </a:lnSpc>
                        <a:spcAft>
                          <a:spcPts val="0"/>
                        </a:spcAft>
                      </a:pPr>
                      <a:r>
                        <a:rPr lang="tr-TR" sz="2400" dirty="0">
                          <a:effectLst/>
                        </a:rPr>
                        <a:t>Bilgi Verme  </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marL="342900" indent="-342900" algn="l">
                        <a:lnSpc>
                          <a:spcPct val="100000"/>
                        </a:lnSpc>
                        <a:spcAft>
                          <a:spcPts val="0"/>
                        </a:spcAft>
                        <a:buFont typeface="Wingdings" pitchFamily="2" charset="2"/>
                        <a:buChar char="v"/>
                      </a:pPr>
                      <a:r>
                        <a:rPr lang="tr-TR" sz="2300" b="0" dirty="0">
                          <a:solidFill>
                            <a:schemeClr val="tx1"/>
                          </a:solidFill>
                          <a:effectLst/>
                        </a:rPr>
                        <a:t>Yardım etmeden önce doğru bilgilere ulaşın. Verdiğiniz bilgilerin kaynağını ve güvenilirliğini açıklayın. Bu bilgileri ne zaman/nerede güncelleyeceğinizi bildirin.</a:t>
                      </a:r>
                    </a:p>
                    <a:p>
                      <a:pPr marL="342900" indent="-342900" algn="l">
                        <a:lnSpc>
                          <a:spcPct val="100000"/>
                        </a:lnSpc>
                        <a:spcAft>
                          <a:spcPts val="0"/>
                        </a:spcAft>
                        <a:buFont typeface="Wingdings" pitchFamily="2" charset="2"/>
                        <a:buChar char="v"/>
                      </a:pPr>
                      <a:r>
                        <a:rPr lang="tr-TR" sz="2300" b="0" dirty="0">
                          <a:solidFill>
                            <a:schemeClr val="tx1"/>
                          </a:solidFill>
                          <a:effectLst/>
                        </a:rPr>
                        <a:t>Yardım hizmetlerine nereden ve nasıl erişebilecekleri konusunda yeterince bilgilendirildi mi? Onların hizmetlere nasıl erişeceklerini bildiklerinden emin olun (özellikle savunmasız kişilerin).</a:t>
                      </a:r>
                    </a:p>
                    <a:p>
                      <a:pPr marL="342900" indent="-342900" algn="l">
                        <a:lnSpc>
                          <a:spcPct val="100000"/>
                        </a:lnSpc>
                        <a:spcAft>
                          <a:spcPts val="0"/>
                        </a:spcAft>
                        <a:buFont typeface="Wingdings" pitchFamily="2" charset="2"/>
                        <a:buChar char="v"/>
                      </a:pPr>
                      <a:r>
                        <a:rPr lang="tr-TR" sz="2300" b="0" dirty="0">
                          <a:solidFill>
                            <a:schemeClr val="tx1"/>
                          </a:solidFill>
                          <a:effectLst/>
                        </a:rPr>
                        <a:t>Yardım eden olarak YALNIZCA bildiklerinizi söyleyin, bilmiyorsanız </a:t>
                      </a:r>
                      <a:r>
                        <a:rPr lang="tr-TR" sz="2300" b="0" kern="1200" dirty="0">
                          <a:solidFill>
                            <a:schemeClr val="tx1"/>
                          </a:solidFill>
                          <a:effectLst/>
                          <a:latin typeface="+mn-lt"/>
                          <a:ea typeface="+mn-ea"/>
                          <a:cs typeface="+mn-cs"/>
                        </a:rPr>
                        <a:t>bilmediğinizi söyleyin.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7" name="Picture 2" descr="C:\Users\Admin\Desktop\PSİKOLOJİK İLK YARDIM SUNUM\Çizimler MERVE\DİY-ikon merve\bagkur.png">
            <a:extLst>
              <a:ext uri="{FF2B5EF4-FFF2-40B4-BE49-F238E27FC236}">
                <a16:creationId xmlns="" xmlns:a16="http://schemas.microsoft.com/office/drawing/2014/main" id="{26623FC7-7C25-064B-81C1-D5446A8078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296" y="-137727"/>
            <a:ext cx="223049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6">
            <a:extLst>
              <a:ext uri="{FF2B5EF4-FFF2-40B4-BE49-F238E27FC236}">
                <a16:creationId xmlns="" xmlns:a16="http://schemas.microsoft.com/office/drawing/2014/main" id="{6016ED79-EF14-5743-A033-EFC3642F1E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4DE2AEB4-182F-AA44-A6F3-614383FAF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6D315048-78D6-CA48-B45F-056E80099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34233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32" presetClass="emph" presetSubtype="0" fill="hold" nodeType="afterEffect">
                                  <p:stCondLst>
                                    <p:cond delay="3000"/>
                                  </p:stCondLst>
                                  <p:childTnLst>
                                    <p:animRot by="120000">
                                      <p:cBhvr>
                                        <p:cTn id="11" dur="100" fill="hold">
                                          <p:stCondLst>
                                            <p:cond delay="0"/>
                                          </p:stCondLst>
                                        </p:cTn>
                                        <p:tgtEl>
                                          <p:spTgt spid="7"/>
                                        </p:tgtEl>
                                        <p:attrNameLst>
                                          <p:attrName>r</p:attrName>
                                        </p:attrNameLst>
                                      </p:cBhvr>
                                    </p:animRot>
                                    <p:animRot by="-240000">
                                      <p:cBhvr>
                                        <p:cTn id="12" dur="200" fill="hold">
                                          <p:stCondLst>
                                            <p:cond delay="200"/>
                                          </p:stCondLst>
                                        </p:cTn>
                                        <p:tgtEl>
                                          <p:spTgt spid="7"/>
                                        </p:tgtEl>
                                        <p:attrNameLst>
                                          <p:attrName>r</p:attrName>
                                        </p:attrNameLst>
                                      </p:cBhvr>
                                    </p:animRot>
                                    <p:animRot by="240000">
                                      <p:cBhvr>
                                        <p:cTn id="13" dur="200" fill="hold">
                                          <p:stCondLst>
                                            <p:cond delay="400"/>
                                          </p:stCondLst>
                                        </p:cTn>
                                        <p:tgtEl>
                                          <p:spTgt spid="7"/>
                                        </p:tgtEl>
                                        <p:attrNameLst>
                                          <p:attrName>r</p:attrName>
                                        </p:attrNameLst>
                                      </p:cBhvr>
                                    </p:animRot>
                                    <p:animRot by="-240000">
                                      <p:cBhvr>
                                        <p:cTn id="14" dur="200" fill="hold">
                                          <p:stCondLst>
                                            <p:cond delay="600"/>
                                          </p:stCondLst>
                                        </p:cTn>
                                        <p:tgtEl>
                                          <p:spTgt spid="7"/>
                                        </p:tgtEl>
                                        <p:attrNameLst>
                                          <p:attrName>r</p:attrName>
                                        </p:attrNameLst>
                                      </p:cBhvr>
                                    </p:animRot>
                                    <p:animRot by="120000">
                                      <p:cBhvr>
                                        <p:cTn id="1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3718300622"/>
              </p:ext>
            </p:extLst>
          </p:nvPr>
        </p:nvGraphicFramePr>
        <p:xfrm>
          <a:off x="650518" y="1340767"/>
          <a:ext cx="8476704" cy="3172510"/>
        </p:xfrm>
        <a:graphic>
          <a:graphicData uri="http://schemas.openxmlformats.org/drawingml/2006/table">
            <a:tbl>
              <a:tblPr firstRow="1" firstCol="1" bandRow="1">
                <a:tableStyleId>{F5AB1C69-6EDB-4FF4-983F-18BD219EF322}</a:tableStyleId>
              </a:tblPr>
              <a:tblGrid>
                <a:gridCol w="2419532">
                  <a:extLst>
                    <a:ext uri="{9D8B030D-6E8A-4147-A177-3AD203B41FA5}">
                      <a16:colId xmlns="" xmlns:a16="http://schemas.microsoft.com/office/drawing/2014/main" val="20000"/>
                    </a:ext>
                  </a:extLst>
                </a:gridCol>
                <a:gridCol w="6057172">
                  <a:extLst>
                    <a:ext uri="{9D8B030D-6E8A-4147-A177-3AD203B41FA5}">
                      <a16:colId xmlns="" xmlns:a16="http://schemas.microsoft.com/office/drawing/2014/main" val="20001"/>
                    </a:ext>
                  </a:extLst>
                </a:gridCol>
              </a:tblGrid>
              <a:tr h="3172510">
                <a:tc>
                  <a:txBody>
                    <a:bodyPr/>
                    <a:lstStyle/>
                    <a:p>
                      <a:pPr algn="ctr">
                        <a:lnSpc>
                          <a:spcPct val="100000"/>
                        </a:lnSpc>
                        <a:spcAft>
                          <a:spcPts val="0"/>
                        </a:spcAft>
                      </a:pPr>
                      <a:r>
                        <a:rPr lang="tr-TR" sz="2400" dirty="0">
                          <a:effectLst/>
                        </a:rPr>
                        <a:t>Sosyal Destek </a:t>
                      </a:r>
                      <a:endParaRPr lang="tr-TR" sz="2400" dirty="0">
                        <a:effectLst/>
                        <a:latin typeface="Calibri"/>
                        <a:ea typeface="Calibri"/>
                        <a:cs typeface="Times New Roman"/>
                      </a:endParaRPr>
                    </a:p>
                  </a:txBody>
                  <a:tcPr marL="68580" marR="68580" marT="0" marB="0" anchor="ctr">
                    <a:solidFill>
                      <a:srgbClr val="00B0F0"/>
                    </a:solidFill>
                  </a:tcPr>
                </a:tc>
                <a:tc>
                  <a:txBody>
                    <a:bodyPr/>
                    <a:lstStyle/>
                    <a:p>
                      <a:pPr marL="342900" indent="-342900" algn="l">
                        <a:lnSpc>
                          <a:spcPct val="100000"/>
                        </a:lnSpc>
                        <a:spcAft>
                          <a:spcPts val="0"/>
                        </a:spcAft>
                        <a:buFont typeface="Wingdings" pitchFamily="2" charset="2"/>
                        <a:buChar char="v"/>
                      </a:pPr>
                      <a:r>
                        <a:rPr lang="tr-TR" sz="2400" b="0" dirty="0">
                          <a:solidFill>
                            <a:schemeClr val="tx1"/>
                          </a:solidFill>
                          <a:effectLst/>
                        </a:rPr>
                        <a:t>Sosyal destek iyileşme için çok önemlidir. Aileleri ve çocukları bakıcılarla bir arada tutun. İnsanların arkadaşları ve sevdikleriyle iletişim kurmasına yardımcı olun.</a:t>
                      </a:r>
                    </a:p>
                    <a:p>
                      <a:pPr marL="342900" indent="-342900" algn="l">
                        <a:lnSpc>
                          <a:spcPct val="100000"/>
                        </a:lnSpc>
                        <a:spcAft>
                          <a:spcPts val="0"/>
                        </a:spcAft>
                        <a:buFont typeface="Wingdings" pitchFamily="2" charset="2"/>
                        <a:buChar char="v"/>
                      </a:pPr>
                      <a:r>
                        <a:rPr lang="tr-TR" sz="2400" b="0" dirty="0">
                          <a:solidFill>
                            <a:schemeClr val="tx1"/>
                          </a:solidFill>
                          <a:effectLst/>
                        </a:rPr>
                        <a:t>Dini desteğe erişimi kolaylaştırın. </a:t>
                      </a:r>
                    </a:p>
                    <a:p>
                      <a:pPr marL="342900" indent="-342900" algn="l">
                        <a:lnSpc>
                          <a:spcPct val="100000"/>
                        </a:lnSpc>
                        <a:spcAft>
                          <a:spcPts val="0"/>
                        </a:spcAft>
                        <a:buFont typeface="Wingdings" pitchFamily="2" charset="2"/>
                        <a:buChar char="v"/>
                      </a:pPr>
                      <a:r>
                        <a:rPr lang="tr-TR" sz="2400" b="0" dirty="0">
                          <a:solidFill>
                            <a:schemeClr val="tx1"/>
                          </a:solidFill>
                          <a:effectLst/>
                        </a:rPr>
                        <a:t>Etkilenen kişiler birbirlerine yardım edebilir, onları bir araya getirin.</a:t>
                      </a:r>
                    </a:p>
                  </a:txBody>
                  <a:tcPr marL="68580" marR="68580" marT="0" marB="0" anchor="ctr">
                    <a:solidFill>
                      <a:srgbClr val="71D6FE"/>
                    </a:solidFill>
                  </a:tcPr>
                </a:tc>
                <a:extLst>
                  <a:ext uri="{0D108BD9-81ED-4DB2-BD59-A6C34878D82A}">
                    <a16:rowId xmlns="" xmlns:a16="http://schemas.microsoft.com/office/drawing/2014/main" val="10000"/>
                  </a:ext>
                </a:extLst>
              </a:tr>
            </a:tbl>
          </a:graphicData>
        </a:graphic>
      </p:graphicFrame>
      <p:pic>
        <p:nvPicPr>
          <p:cNvPr id="27650" name="Picture 2" descr="C:\Users\Admin\Desktop\PSİKOLOJİK İLK YARDIM SUNUM\Çizimler MERVE\DİY-ikon merve\bagku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52848">
            <a:off x="7880520" y="121746"/>
            <a:ext cx="1853059" cy="197416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650518" y="4725144"/>
            <a:ext cx="8118906" cy="1200329"/>
          </a:xfrm>
          <a:prstGeom prst="rect">
            <a:avLst/>
          </a:prstGeom>
        </p:spPr>
        <p:txBody>
          <a:bodyPr wrap="square">
            <a:spAutoFit/>
          </a:bodyPr>
          <a:lstStyle/>
          <a:p>
            <a:r>
              <a:rPr lang="tr-TR" sz="2400" b="1" dirty="0">
                <a:solidFill>
                  <a:srgbClr val="0070C0"/>
                </a:solidFill>
              </a:rPr>
              <a:t>NOT: </a:t>
            </a:r>
            <a:r>
              <a:rPr lang="tr-TR" sz="2400" dirty="0"/>
              <a:t>Üç eylem basamağına göre verilen deprem örneği farklı afet ve acil durumlara göre psikolojik ilk yardım desteğini sunacak kişi tarafından uyarlanabilir.</a:t>
            </a:r>
          </a:p>
        </p:txBody>
      </p:sp>
      <p:pic>
        <p:nvPicPr>
          <p:cNvPr id="8" name="Resim 6">
            <a:extLst>
              <a:ext uri="{FF2B5EF4-FFF2-40B4-BE49-F238E27FC236}">
                <a16:creationId xmlns="" xmlns:a16="http://schemas.microsoft.com/office/drawing/2014/main" id="{DA239C69-CEBF-9D4A-883E-C43C842B0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Resim 6">
            <a:extLst>
              <a:ext uri="{FF2B5EF4-FFF2-40B4-BE49-F238E27FC236}">
                <a16:creationId xmlns="" xmlns:a16="http://schemas.microsoft.com/office/drawing/2014/main" id="{F3BE9265-9241-AA4B-8E38-F68490A52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pic>
        <p:nvPicPr>
          <p:cNvPr id="10" name="Picture 9">
            <a:extLst>
              <a:ext uri="{FF2B5EF4-FFF2-40B4-BE49-F238E27FC236}">
                <a16:creationId xmlns="" xmlns:a16="http://schemas.microsoft.com/office/drawing/2014/main" id="{D9B43A64-C216-7747-A6A4-4ACD4A4EF4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Tree>
    <p:extLst>
      <p:ext uri="{BB962C8B-B14F-4D97-AF65-F5344CB8AC3E}">
        <p14:creationId xmlns:p14="http://schemas.microsoft.com/office/powerpoint/2010/main" val="14310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7650"/>
                                        </p:tgtEl>
                                        <p:attrNameLst>
                                          <p:attrName>r</p:attrName>
                                        </p:attrNameLst>
                                      </p:cBhvr>
                                    </p:animRot>
                                    <p:animRot by="-240000">
                                      <p:cBhvr>
                                        <p:cTn id="12" dur="200" fill="hold">
                                          <p:stCondLst>
                                            <p:cond delay="200"/>
                                          </p:stCondLst>
                                        </p:cTn>
                                        <p:tgtEl>
                                          <p:spTgt spid="27650"/>
                                        </p:tgtEl>
                                        <p:attrNameLst>
                                          <p:attrName>r</p:attrName>
                                        </p:attrNameLst>
                                      </p:cBhvr>
                                    </p:animRot>
                                    <p:animRot by="240000">
                                      <p:cBhvr>
                                        <p:cTn id="13" dur="200" fill="hold">
                                          <p:stCondLst>
                                            <p:cond delay="400"/>
                                          </p:stCondLst>
                                        </p:cTn>
                                        <p:tgtEl>
                                          <p:spTgt spid="27650"/>
                                        </p:tgtEl>
                                        <p:attrNameLst>
                                          <p:attrName>r</p:attrName>
                                        </p:attrNameLst>
                                      </p:cBhvr>
                                    </p:animRot>
                                    <p:animRot by="-240000">
                                      <p:cBhvr>
                                        <p:cTn id="14" dur="200" fill="hold">
                                          <p:stCondLst>
                                            <p:cond delay="600"/>
                                          </p:stCondLst>
                                        </p:cTn>
                                        <p:tgtEl>
                                          <p:spTgt spid="27650"/>
                                        </p:tgtEl>
                                        <p:attrNameLst>
                                          <p:attrName>r</p:attrName>
                                        </p:attrNameLst>
                                      </p:cBhvr>
                                    </p:animRot>
                                    <p:animRot by="120000">
                                      <p:cBhvr>
                                        <p:cTn id="15" dur="200" fill="hold">
                                          <p:stCondLst>
                                            <p:cond delay="800"/>
                                          </p:stCondLst>
                                        </p:cTn>
                                        <p:tgtEl>
                                          <p:spTgt spid="27650"/>
                                        </p:tgtEl>
                                        <p:attrNameLst>
                                          <p:attrName>r</p:attrName>
                                        </p:attrNameLst>
                                      </p:cBhvr>
                                    </p:animRot>
                                  </p:childTnLst>
                                </p:cTn>
                              </p:par>
                            </p:childTnLst>
                          </p:cTn>
                        </p:par>
                        <p:par>
                          <p:cTn id="16" fill="hold">
                            <p:stCondLst>
                              <p:cond delay="1500"/>
                            </p:stCondLst>
                            <p:childTnLst>
                              <p:par>
                                <p:cTn id="17" presetID="1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748075" y="2579728"/>
            <a:ext cx="7177121" cy="3477875"/>
          </a:xfrm>
          <a:prstGeom prst="rect">
            <a:avLst/>
          </a:prstGeom>
        </p:spPr>
        <p:txBody>
          <a:bodyPr wrap="square">
            <a:spAutoFit/>
          </a:bodyPr>
          <a:lstStyle/>
          <a:p>
            <a:pPr lvl="0"/>
            <a:r>
              <a:rPr lang="tr-TR" sz="2000" dirty="0"/>
              <a:t>- Ebeveyn/bakıcılardan ayrılmaya aşırı </a:t>
            </a:r>
          </a:p>
          <a:p>
            <a:pPr lvl="0"/>
            <a:r>
              <a:rPr lang="tr-TR" sz="2000" dirty="0"/>
              <a:t>   tepki verme, yapışma davranışları.</a:t>
            </a:r>
          </a:p>
          <a:p>
            <a:pPr lvl="0"/>
            <a:r>
              <a:rPr lang="tr-TR" sz="2000" dirty="0"/>
              <a:t>- Önceki dönem davranışlara gerileme.</a:t>
            </a:r>
          </a:p>
          <a:p>
            <a:pPr lvl="0"/>
            <a:r>
              <a:rPr lang="tr-TR" sz="2000" dirty="0"/>
              <a:t>- Uyku ve yeme düzenindeki değişiklikler.</a:t>
            </a:r>
          </a:p>
          <a:p>
            <a:pPr lvl="0"/>
            <a:r>
              <a:rPr lang="tr-TR" sz="2000" dirty="0"/>
              <a:t>- Ağlama ve sinirlilik.</a:t>
            </a:r>
          </a:p>
          <a:p>
            <a:pPr lvl="0"/>
            <a:r>
              <a:rPr lang="tr-TR" sz="2000" dirty="0"/>
              <a:t>- Daha önce korkmadığı şeylerden korkma.</a:t>
            </a:r>
          </a:p>
          <a:p>
            <a:pPr lvl="0"/>
            <a:r>
              <a:rPr lang="tr-TR" sz="2000" dirty="0"/>
              <a:t>- </a:t>
            </a:r>
            <a:r>
              <a:rPr lang="tr-TR" sz="2000" dirty="0" err="1"/>
              <a:t>Hiperaktivite</a:t>
            </a:r>
            <a:r>
              <a:rPr lang="tr-TR" sz="2000" dirty="0"/>
              <a:t>.</a:t>
            </a:r>
          </a:p>
          <a:p>
            <a:pPr lvl="0"/>
            <a:r>
              <a:rPr lang="tr-TR" sz="2000" dirty="0"/>
              <a:t>- Oyun aktivitesindeki /oyun düzenlerindeki değişiklikler.</a:t>
            </a:r>
          </a:p>
          <a:p>
            <a:pPr lvl="0"/>
            <a:r>
              <a:rPr lang="tr-TR" sz="2000" dirty="0"/>
              <a:t>- Daha tepkisel ve </a:t>
            </a:r>
            <a:r>
              <a:rPr lang="tr-TR" sz="2000" dirty="0" err="1"/>
              <a:t>talepkâr</a:t>
            </a:r>
            <a:r>
              <a:rPr lang="tr-TR" sz="2000" dirty="0"/>
              <a:t> davranma ya da aşırı</a:t>
            </a:r>
          </a:p>
          <a:p>
            <a:pPr lvl="0"/>
            <a:r>
              <a:rPr lang="tr-TR" sz="2000" dirty="0"/>
              <a:t>   bağımlılıkta artış.</a:t>
            </a:r>
          </a:p>
          <a:p>
            <a:pPr lvl="0"/>
            <a:r>
              <a:rPr lang="tr-TR" sz="2000" dirty="0"/>
              <a:t>- Başkalarının tepkilerine karşı artan hassasiyet.</a:t>
            </a:r>
          </a:p>
        </p:txBody>
      </p:sp>
      <p:pic>
        <p:nvPicPr>
          <p:cNvPr id="9" name="Picture 2" descr="C:\Users\Admin\Desktop\PSİKOLOJİK İLK YARDIM SUNUM\Çizimler MERVE\DİY-çizim merv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5008" y="-531440"/>
            <a:ext cx="5400600"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5E353FCB-6FB4-5147-B8A0-853C6F9AEDC9}"/>
              </a:ext>
            </a:extLst>
          </p:cNvPr>
          <p:cNvSpPr/>
          <p:nvPr/>
        </p:nvSpPr>
        <p:spPr>
          <a:xfrm>
            <a:off x="848544" y="1772816"/>
            <a:ext cx="2911566" cy="584775"/>
          </a:xfrm>
          <a:prstGeom prst="rect">
            <a:avLst/>
          </a:prstGeom>
        </p:spPr>
        <p:txBody>
          <a:bodyPr wrap="none">
            <a:spAutoFit/>
          </a:bodyPr>
          <a:lstStyle/>
          <a:p>
            <a:r>
              <a:rPr lang="tr-TR" sz="3200" b="1" dirty="0">
                <a:solidFill>
                  <a:srgbClr val="0070C0"/>
                </a:solidFill>
              </a:rPr>
              <a:t>0</a:t>
            </a:r>
            <a:r>
              <a:rPr lang="tr-TR" sz="3200" b="1" i="1" dirty="0">
                <a:solidFill>
                  <a:srgbClr val="0070C0"/>
                </a:solidFill>
              </a:rPr>
              <a:t>-3 Yaş Tepkileri</a:t>
            </a:r>
          </a:p>
        </p:txBody>
      </p:sp>
      <p:pic>
        <p:nvPicPr>
          <p:cNvPr id="8" name="Picture 7">
            <a:extLst>
              <a:ext uri="{FF2B5EF4-FFF2-40B4-BE49-F238E27FC236}">
                <a16:creationId xmlns="" xmlns:a16="http://schemas.microsoft.com/office/drawing/2014/main" id="{21744AEF-6FF0-3E45-A2E1-7097DE858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
        <p:nvSpPr>
          <p:cNvPr id="13" name="Chevron 12">
            <a:extLst>
              <a:ext uri="{FF2B5EF4-FFF2-40B4-BE49-F238E27FC236}">
                <a16:creationId xmlns="" xmlns:a16="http://schemas.microsoft.com/office/drawing/2014/main" id="{89981E0D-E19E-D447-85C8-6AF3E568ED70}"/>
              </a:ext>
            </a:extLst>
          </p:cNvPr>
          <p:cNvSpPr/>
          <p:nvPr/>
        </p:nvSpPr>
        <p:spPr>
          <a:xfrm>
            <a:off x="-375592" y="1772816"/>
            <a:ext cx="1224136" cy="64807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4" name="Resim 6">
            <a:extLst>
              <a:ext uri="{FF2B5EF4-FFF2-40B4-BE49-F238E27FC236}">
                <a16:creationId xmlns="" xmlns:a16="http://schemas.microsoft.com/office/drawing/2014/main" id="{38F41D22-ADD0-0542-9249-126CD643F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5" name="Resim 6">
            <a:extLst>
              <a:ext uri="{FF2B5EF4-FFF2-40B4-BE49-F238E27FC236}">
                <a16:creationId xmlns="" xmlns:a16="http://schemas.microsoft.com/office/drawing/2014/main" id="{2C9CB260-80CF-634E-B90F-5D28FA6CF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Tree>
    <p:extLst>
      <p:ext uri="{BB962C8B-B14F-4D97-AF65-F5344CB8AC3E}">
        <p14:creationId xmlns:p14="http://schemas.microsoft.com/office/powerpoint/2010/main" val="137508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6" presetClass="emph" presetSubtype="0" fill="hold" nodeType="afterEffect">
                                  <p:stCondLst>
                                    <p:cond delay="0"/>
                                  </p:stCondLst>
                                  <p:childTnLst>
                                    <p:animScale>
                                      <p:cBhvr>
                                        <p:cTn id="22" dur="2000" fill="hold"/>
                                        <p:tgtEl>
                                          <p:spTgt spid="9"/>
                                        </p:tgtEl>
                                      </p:cBhvr>
                                      <p:by x="135000" y="13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922967" y="2307644"/>
            <a:ext cx="8280920" cy="3785652"/>
          </a:xfrm>
          <a:prstGeom prst="rect">
            <a:avLst/>
          </a:prstGeom>
        </p:spPr>
        <p:txBody>
          <a:bodyPr wrap="square">
            <a:spAutoFit/>
          </a:bodyPr>
          <a:lstStyle/>
          <a:p>
            <a:pPr marL="342900" indent="-342900">
              <a:buFontTx/>
              <a:buChar char="-"/>
            </a:pPr>
            <a:r>
              <a:rPr lang="tr-TR" sz="2000" dirty="0"/>
              <a:t>Ebeveynlere veya diğer yetişkinlere artan fiziksel temas ve sarılma arayışı.</a:t>
            </a:r>
          </a:p>
          <a:p>
            <a:pPr marL="342900" indent="-342900">
              <a:buFontTx/>
              <a:buChar char="-"/>
            </a:pPr>
            <a:r>
              <a:rPr lang="tr-TR" sz="2000" dirty="0"/>
              <a:t>Önceki dönem davranışlara gerileme; parmak emme vd.</a:t>
            </a:r>
          </a:p>
          <a:p>
            <a:pPr marL="342900" indent="-342900">
              <a:buFontTx/>
              <a:buChar char="-"/>
            </a:pPr>
            <a:r>
              <a:rPr lang="tr-TR" sz="2000" dirty="0"/>
              <a:t>Konuşmama</a:t>
            </a:r>
          </a:p>
          <a:p>
            <a:pPr marL="342900" indent="-342900">
              <a:buFontTx/>
              <a:buChar char="-"/>
            </a:pPr>
            <a:r>
              <a:rPr lang="tr-TR" sz="2000" dirty="0"/>
              <a:t>Hareketsizlik veya aşırı hareketlilik</a:t>
            </a:r>
          </a:p>
          <a:p>
            <a:pPr marL="342900" indent="-342900">
              <a:buFontTx/>
              <a:buChar char="-"/>
            </a:pPr>
            <a:r>
              <a:rPr lang="tr-TR" sz="2000" dirty="0"/>
              <a:t>Oynamayı bırakma veya tekrar eden oyunları oynamaya başlama.</a:t>
            </a:r>
          </a:p>
          <a:p>
            <a:pPr marL="342900" indent="-342900">
              <a:buFontTx/>
              <a:buChar char="-"/>
            </a:pPr>
            <a:r>
              <a:rPr lang="tr-TR" sz="2000" dirty="0"/>
              <a:t>Artan endişe veya kötü şeylerin tekrar olacağından endişe etme.</a:t>
            </a:r>
          </a:p>
          <a:p>
            <a:pPr marL="342900" indent="-342900">
              <a:buFontTx/>
              <a:buChar char="-"/>
            </a:pPr>
            <a:r>
              <a:rPr lang="tr-TR" sz="2000" dirty="0"/>
              <a:t>Artan uyku bozuklukları ve kâbuslar.</a:t>
            </a:r>
          </a:p>
          <a:p>
            <a:pPr marL="342900" indent="-342900">
              <a:buFontTx/>
              <a:buChar char="-"/>
            </a:pPr>
            <a:r>
              <a:rPr lang="tr-TR" sz="2000" dirty="0"/>
              <a:t>Yeme alışkanlıklarında değişme.</a:t>
            </a:r>
          </a:p>
          <a:p>
            <a:pPr marL="342900" indent="-342900">
              <a:buFontTx/>
              <a:buChar char="-"/>
            </a:pPr>
            <a:r>
              <a:rPr lang="tr-TR" sz="2000" dirty="0"/>
              <a:t>Kolayca kafasının karışması.</a:t>
            </a:r>
          </a:p>
          <a:p>
            <a:pPr marL="342900" indent="-342900">
              <a:buFontTx/>
              <a:buChar char="-"/>
            </a:pPr>
            <a:r>
              <a:rPr lang="tr-TR" sz="2000" dirty="0"/>
              <a:t>Konsantre olamama.</a:t>
            </a:r>
          </a:p>
          <a:p>
            <a:pPr marL="342900" indent="-342900">
              <a:buFontTx/>
              <a:buChar char="-"/>
            </a:pPr>
            <a:r>
              <a:rPr lang="tr-TR" sz="2000" dirty="0"/>
              <a:t>Bazen yaşından büyük biri gibi davranma.</a:t>
            </a:r>
          </a:p>
          <a:p>
            <a:pPr marL="342900" indent="-342900">
              <a:buFontTx/>
              <a:buChar char="-"/>
            </a:pPr>
            <a:r>
              <a:rPr lang="tr-TR" sz="2000" dirty="0"/>
              <a:t>Sinirlilik, öfke hali.</a:t>
            </a:r>
          </a:p>
        </p:txBody>
      </p:sp>
      <p:sp>
        <p:nvSpPr>
          <p:cNvPr id="2" name="Rectangle 1">
            <a:extLst>
              <a:ext uri="{FF2B5EF4-FFF2-40B4-BE49-F238E27FC236}">
                <a16:creationId xmlns="" xmlns:a16="http://schemas.microsoft.com/office/drawing/2014/main" id="{1460F55F-9F7D-F343-A039-A0B90C0891C9}"/>
              </a:ext>
            </a:extLst>
          </p:cNvPr>
          <p:cNvSpPr/>
          <p:nvPr/>
        </p:nvSpPr>
        <p:spPr>
          <a:xfrm>
            <a:off x="920552" y="1566021"/>
            <a:ext cx="5619039" cy="584775"/>
          </a:xfrm>
          <a:prstGeom prst="rect">
            <a:avLst/>
          </a:prstGeom>
        </p:spPr>
        <p:txBody>
          <a:bodyPr wrap="none">
            <a:spAutoFit/>
          </a:bodyPr>
          <a:lstStyle/>
          <a:p>
            <a:r>
              <a:rPr lang="tr-TR" sz="3200" b="1" i="1" dirty="0">
                <a:solidFill>
                  <a:srgbClr val="0070C0"/>
                </a:solidFill>
              </a:rPr>
              <a:t>4-6 Yaş/Okul Öncesinde Tepkiler</a:t>
            </a:r>
          </a:p>
        </p:txBody>
      </p:sp>
      <p:pic>
        <p:nvPicPr>
          <p:cNvPr id="7" name="Picture 6">
            <a:extLst>
              <a:ext uri="{FF2B5EF4-FFF2-40B4-BE49-F238E27FC236}">
                <a16:creationId xmlns="" xmlns:a16="http://schemas.microsoft.com/office/drawing/2014/main" id="{0FBF5F0D-0DED-8740-852F-3E484B1A9E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
        <p:nvSpPr>
          <p:cNvPr id="8" name="Chevron 7">
            <a:extLst>
              <a:ext uri="{FF2B5EF4-FFF2-40B4-BE49-F238E27FC236}">
                <a16:creationId xmlns="" xmlns:a16="http://schemas.microsoft.com/office/drawing/2014/main" id="{59366ED6-4277-B74B-A5E5-B4168EB2EE14}"/>
              </a:ext>
            </a:extLst>
          </p:cNvPr>
          <p:cNvSpPr/>
          <p:nvPr/>
        </p:nvSpPr>
        <p:spPr>
          <a:xfrm>
            <a:off x="-447600" y="1505463"/>
            <a:ext cx="1313099" cy="64807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4" name="Resim 6">
            <a:extLst>
              <a:ext uri="{FF2B5EF4-FFF2-40B4-BE49-F238E27FC236}">
                <a16:creationId xmlns="" xmlns:a16="http://schemas.microsoft.com/office/drawing/2014/main" id="{220145FE-805F-8F48-A5BF-099895F45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5" name="Resim 6">
            <a:extLst>
              <a:ext uri="{FF2B5EF4-FFF2-40B4-BE49-F238E27FC236}">
                <a16:creationId xmlns="" xmlns:a16="http://schemas.microsoft.com/office/drawing/2014/main" id="{8CEED4F2-04CB-FA49-A3E8-9F8F4F4DA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Tree>
    <p:extLst>
      <p:ext uri="{BB962C8B-B14F-4D97-AF65-F5344CB8AC3E}">
        <p14:creationId xmlns:p14="http://schemas.microsoft.com/office/powerpoint/2010/main" val="6359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ACE3DA57-A578-4346-BD65-CDEE0A2A9E5F}"/>
              </a:ext>
            </a:extLst>
          </p:cNvPr>
          <p:cNvSpPr/>
          <p:nvPr/>
        </p:nvSpPr>
        <p:spPr>
          <a:xfrm>
            <a:off x="617626" y="1124744"/>
            <a:ext cx="3039230" cy="1077218"/>
          </a:xfrm>
          <a:prstGeom prst="rect">
            <a:avLst/>
          </a:prstGeom>
        </p:spPr>
        <p:txBody>
          <a:bodyPr wrap="none">
            <a:spAutoFit/>
          </a:bodyPr>
          <a:lstStyle/>
          <a:p>
            <a:r>
              <a:rPr lang="tr-TR" sz="3200" b="1" dirty="0">
                <a:solidFill>
                  <a:srgbClr val="0070C0"/>
                </a:solidFill>
              </a:rPr>
              <a:t>7</a:t>
            </a:r>
            <a:r>
              <a:rPr lang="tr-TR" sz="3200" b="1" i="1" dirty="0">
                <a:solidFill>
                  <a:srgbClr val="0070C0"/>
                </a:solidFill>
              </a:rPr>
              <a:t>-12 Yaş/ İlkokul</a:t>
            </a:r>
          </a:p>
          <a:p>
            <a:r>
              <a:rPr lang="tr-TR" sz="3200" b="1" i="1" dirty="0">
                <a:solidFill>
                  <a:srgbClr val="0070C0"/>
                </a:solidFill>
              </a:rPr>
              <a:t>Dönemi Tepkileri</a:t>
            </a:r>
          </a:p>
        </p:txBody>
      </p:sp>
      <p:pic>
        <p:nvPicPr>
          <p:cNvPr id="8" name="Picture 7">
            <a:extLst>
              <a:ext uri="{FF2B5EF4-FFF2-40B4-BE49-F238E27FC236}">
                <a16:creationId xmlns="" xmlns:a16="http://schemas.microsoft.com/office/drawing/2014/main" id="{EC5AA9C5-B3E3-EF43-ACB0-D84904996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pic>
        <p:nvPicPr>
          <p:cNvPr id="3074" name="Picture 2" descr="C:\Users\Admin\Desktop\PSİKOLOJİK İLK YARDIM SUNUM\Çizimler MERVE\DİY-çizim merv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4153" y="-36421"/>
            <a:ext cx="6187503" cy="6469443"/>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a:extLst>
              <a:ext uri="{FF2B5EF4-FFF2-40B4-BE49-F238E27FC236}">
                <a16:creationId xmlns="" xmlns:a16="http://schemas.microsoft.com/office/drawing/2014/main" id="{515101D0-0429-BB44-89F4-4AB7B92837DF}"/>
              </a:ext>
            </a:extLst>
          </p:cNvPr>
          <p:cNvSpPr/>
          <p:nvPr/>
        </p:nvSpPr>
        <p:spPr>
          <a:xfrm>
            <a:off x="-799033" y="1306597"/>
            <a:ext cx="1405747" cy="64807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3" name="Resim 6">
            <a:extLst>
              <a:ext uri="{FF2B5EF4-FFF2-40B4-BE49-F238E27FC236}">
                <a16:creationId xmlns="" xmlns:a16="http://schemas.microsoft.com/office/drawing/2014/main" id="{BD69090D-DC45-624C-8DF1-6D621F4E2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4" name="Resim 6">
            <a:extLst>
              <a:ext uri="{FF2B5EF4-FFF2-40B4-BE49-F238E27FC236}">
                <a16:creationId xmlns="" xmlns:a16="http://schemas.microsoft.com/office/drawing/2014/main" id="{12D58855-E6A6-024F-9022-503E74AEE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88904" y="6021288"/>
            <a:ext cx="5881997" cy="891211"/>
          </a:xfrm>
          <a:prstGeom prst="rect">
            <a:avLst/>
          </a:prstGeom>
        </p:spPr>
      </p:pic>
      <p:sp>
        <p:nvSpPr>
          <p:cNvPr id="6" name="Dikdörtgen 5"/>
          <p:cNvSpPr/>
          <p:nvPr/>
        </p:nvSpPr>
        <p:spPr>
          <a:xfrm>
            <a:off x="591007" y="2287683"/>
            <a:ext cx="5066022" cy="3693319"/>
          </a:xfrm>
          <a:prstGeom prst="rect">
            <a:avLst/>
          </a:prstGeom>
        </p:spPr>
        <p:txBody>
          <a:bodyPr wrap="square">
            <a:spAutoFit/>
          </a:bodyPr>
          <a:lstStyle/>
          <a:p>
            <a:pPr marL="342900" indent="-342900">
              <a:buFontTx/>
              <a:buChar char="-"/>
            </a:pPr>
            <a:r>
              <a:rPr lang="tr-TR" dirty="0"/>
              <a:t>Fiziksel aktivite seviyesindeki değişiklikler.</a:t>
            </a:r>
          </a:p>
          <a:p>
            <a:pPr marL="342900" indent="-342900">
              <a:buFontTx/>
              <a:buChar char="-"/>
            </a:pPr>
            <a:r>
              <a:rPr lang="tr-TR" dirty="0"/>
              <a:t>Karışık duygu durumu ve davranışlar.</a:t>
            </a:r>
          </a:p>
          <a:p>
            <a:pPr marL="342900" indent="-342900">
              <a:buFontTx/>
              <a:buChar char="-"/>
            </a:pPr>
            <a:r>
              <a:rPr lang="tr-TR" dirty="0"/>
              <a:t>Sosyal ilişkilerden geri çekilme.</a:t>
            </a:r>
          </a:p>
          <a:p>
            <a:pPr marL="342900" indent="-342900">
              <a:buFontTx/>
              <a:buChar char="-"/>
            </a:pPr>
            <a:r>
              <a:rPr lang="tr-TR" dirty="0"/>
              <a:t>Olay hakkında tekrarlayıcı konuşmalar.</a:t>
            </a:r>
          </a:p>
          <a:p>
            <a:pPr marL="342900" indent="-342900">
              <a:buFontTx/>
              <a:buChar char="-"/>
            </a:pPr>
            <a:r>
              <a:rPr lang="tr-TR" dirty="0"/>
              <a:t>Okula gitme konusunda isteksizlik.</a:t>
            </a:r>
          </a:p>
          <a:p>
            <a:pPr marL="342900" indent="-342900">
              <a:buFontTx/>
              <a:buChar char="-"/>
            </a:pPr>
            <a:r>
              <a:rPr lang="tr-TR" dirty="0"/>
              <a:t>Korku.</a:t>
            </a:r>
          </a:p>
          <a:p>
            <a:pPr marL="342900" indent="-342900">
              <a:buFontTx/>
              <a:buChar char="-"/>
            </a:pPr>
            <a:r>
              <a:rPr lang="tr-TR" dirty="0"/>
              <a:t>Bellek, konsantrasyon ve dikkat düzeyinde zayıflama.</a:t>
            </a:r>
          </a:p>
          <a:p>
            <a:pPr marL="342900" indent="-342900">
              <a:buFontTx/>
              <a:buChar char="-"/>
            </a:pPr>
            <a:r>
              <a:rPr lang="tr-TR" dirty="0"/>
              <a:t>Uyku ve iştahsızlık.</a:t>
            </a:r>
          </a:p>
          <a:p>
            <a:pPr marL="342900" indent="-342900">
              <a:buFontTx/>
              <a:buChar char="-"/>
            </a:pPr>
            <a:r>
              <a:rPr lang="tr-TR" dirty="0"/>
              <a:t>Saldırganlık, sinirlilik veya huzursuzluk.</a:t>
            </a:r>
          </a:p>
          <a:p>
            <a:pPr marL="342900" indent="-342900">
              <a:buFontTx/>
              <a:buChar char="-"/>
            </a:pPr>
            <a:r>
              <a:rPr lang="tr-TR" dirty="0"/>
              <a:t>Fiziksel belirtilere yönelik stres</a:t>
            </a:r>
          </a:p>
          <a:p>
            <a:pPr marL="342900" indent="-342900">
              <a:buFontTx/>
              <a:buChar char="-"/>
            </a:pPr>
            <a:r>
              <a:rPr lang="tr-TR" dirty="0"/>
              <a:t>Etkilenen diğer kişilerle ilgili artan endişeler.</a:t>
            </a:r>
          </a:p>
          <a:p>
            <a:pPr marL="342900" indent="-342900">
              <a:buFontTx/>
              <a:buChar char="-"/>
            </a:pPr>
            <a:r>
              <a:rPr lang="tr-TR" dirty="0"/>
              <a:t>Kendini suçlama ve suçluluk duyguları.</a:t>
            </a:r>
          </a:p>
        </p:txBody>
      </p:sp>
    </p:spTree>
    <p:extLst>
      <p:ext uri="{BB962C8B-B14F-4D97-AF65-F5344CB8AC3E}">
        <p14:creationId xmlns:p14="http://schemas.microsoft.com/office/powerpoint/2010/main" val="10209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6" presetClass="emph" presetSubtype="0" fill="hold" nodeType="afterEffect">
                                  <p:stCondLst>
                                    <p:cond delay="0"/>
                                  </p:stCondLst>
                                  <p:childTnLst>
                                    <p:animScale>
                                      <p:cBhvr>
                                        <p:cTn id="21" dur="2000" fill="hold"/>
                                        <p:tgtEl>
                                          <p:spTgt spid="307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Desktop\PSİKOLOJİK İLK YARDIM SUNUM\Çizimler yeni\PİY_0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4968" y="1268760"/>
            <a:ext cx="5747978"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51C76447-1E0F-7A4A-A871-72426242D6EC}"/>
              </a:ext>
            </a:extLst>
          </p:cNvPr>
          <p:cNvSpPr/>
          <p:nvPr/>
        </p:nvSpPr>
        <p:spPr>
          <a:xfrm>
            <a:off x="552344" y="1268760"/>
            <a:ext cx="3755387" cy="1077218"/>
          </a:xfrm>
          <a:prstGeom prst="rect">
            <a:avLst/>
          </a:prstGeom>
        </p:spPr>
        <p:txBody>
          <a:bodyPr wrap="none">
            <a:spAutoFit/>
          </a:bodyPr>
          <a:lstStyle/>
          <a:p>
            <a:r>
              <a:rPr lang="tr-TR" sz="3200" b="1" i="1" dirty="0">
                <a:solidFill>
                  <a:srgbClr val="0070C0"/>
                </a:solidFill>
              </a:rPr>
              <a:t>13-18 Yaş ve</a:t>
            </a:r>
          </a:p>
          <a:p>
            <a:r>
              <a:rPr lang="tr-TR" sz="3200" b="1" i="1" dirty="0">
                <a:solidFill>
                  <a:srgbClr val="0070C0"/>
                </a:solidFill>
              </a:rPr>
              <a:t>Ergenlerdeki Tepkiler</a:t>
            </a:r>
          </a:p>
        </p:txBody>
      </p:sp>
      <p:pic>
        <p:nvPicPr>
          <p:cNvPr id="8" name="Picture 7">
            <a:extLst>
              <a:ext uri="{FF2B5EF4-FFF2-40B4-BE49-F238E27FC236}">
                <a16:creationId xmlns="" xmlns:a16="http://schemas.microsoft.com/office/drawing/2014/main" id="{28BB280F-09C3-E24E-BDC6-363ECE97D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
        <p:nvSpPr>
          <p:cNvPr id="12" name="Chevron 11">
            <a:extLst>
              <a:ext uri="{FF2B5EF4-FFF2-40B4-BE49-F238E27FC236}">
                <a16:creationId xmlns="" xmlns:a16="http://schemas.microsoft.com/office/drawing/2014/main" id="{79785004-9E07-1C44-AC02-547E1ECD14E6}"/>
              </a:ext>
            </a:extLst>
          </p:cNvPr>
          <p:cNvSpPr/>
          <p:nvPr/>
        </p:nvSpPr>
        <p:spPr>
          <a:xfrm>
            <a:off x="-375592" y="1472668"/>
            <a:ext cx="927936" cy="648072"/>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3" name="Resim 6">
            <a:extLst>
              <a:ext uri="{FF2B5EF4-FFF2-40B4-BE49-F238E27FC236}">
                <a16:creationId xmlns="" xmlns:a16="http://schemas.microsoft.com/office/drawing/2014/main" id="{D86FA1C1-AF1C-F24C-B0DB-83F4811B3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4" name="Resim 6">
            <a:extLst>
              <a:ext uri="{FF2B5EF4-FFF2-40B4-BE49-F238E27FC236}">
                <a16:creationId xmlns="" xmlns:a16="http://schemas.microsoft.com/office/drawing/2014/main" id="{0840974F-5CD6-F543-898F-786C8023A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sp>
        <p:nvSpPr>
          <p:cNvPr id="6" name="Dikdörtgen 5"/>
          <p:cNvSpPr/>
          <p:nvPr/>
        </p:nvSpPr>
        <p:spPr>
          <a:xfrm>
            <a:off x="552344" y="2483419"/>
            <a:ext cx="5832648" cy="3693319"/>
          </a:xfrm>
          <a:prstGeom prst="rect">
            <a:avLst/>
          </a:prstGeom>
        </p:spPr>
        <p:txBody>
          <a:bodyPr wrap="square">
            <a:spAutoFit/>
          </a:bodyPr>
          <a:lstStyle/>
          <a:p>
            <a:pPr marL="342900" indent="-342900">
              <a:buFontTx/>
              <a:buChar char="-"/>
            </a:pPr>
            <a:r>
              <a:rPr lang="tr-TR" dirty="0"/>
              <a:t>Yoğun keder hissi.</a:t>
            </a:r>
          </a:p>
          <a:p>
            <a:pPr marL="342900" indent="-342900">
              <a:buFontTx/>
              <a:buChar char="-"/>
            </a:pPr>
            <a:r>
              <a:rPr lang="tr-TR" dirty="0"/>
              <a:t>Olayda yaralananlara yardım edemediği</a:t>
            </a:r>
          </a:p>
          <a:p>
            <a:pPr marL="342900" indent="-342900">
              <a:buFontTx/>
              <a:buChar char="-"/>
            </a:pPr>
            <a:r>
              <a:rPr lang="tr-TR" dirty="0"/>
              <a:t>için kendini suçlama ve utanç hissi.</a:t>
            </a:r>
          </a:p>
          <a:p>
            <a:pPr marL="342900" indent="-342900">
              <a:buFontTx/>
              <a:buChar char="-"/>
            </a:pPr>
            <a:r>
              <a:rPr lang="tr-TR" dirty="0"/>
              <a:t>Etkilenen diğer kişilerle ilgili aşırı endişe.</a:t>
            </a:r>
          </a:p>
          <a:p>
            <a:pPr marL="342900" indent="-342900">
              <a:buFontTx/>
              <a:buChar char="-"/>
            </a:pPr>
            <a:r>
              <a:rPr lang="tr-TR" dirty="0"/>
              <a:t>Kendine acıma hissedebilir.</a:t>
            </a:r>
          </a:p>
          <a:p>
            <a:pPr marL="342900" indent="-342900">
              <a:buFontTx/>
              <a:buChar char="-"/>
            </a:pPr>
            <a:r>
              <a:rPr lang="tr-TR" dirty="0"/>
              <a:t>Kişilerarası ilişkilerdeki değişiklikler.</a:t>
            </a:r>
          </a:p>
          <a:p>
            <a:pPr marL="342900" indent="-342900">
              <a:buFontTx/>
              <a:buChar char="-"/>
            </a:pPr>
            <a:r>
              <a:rPr lang="tr-TR" dirty="0"/>
              <a:t>Risk alma, kendine zarar verme </a:t>
            </a:r>
          </a:p>
          <a:p>
            <a:pPr marL="342900" indent="-342900">
              <a:buFontTx/>
              <a:buChar char="-"/>
            </a:pPr>
            <a:r>
              <a:rPr lang="tr-TR" dirty="0"/>
              <a:t>Kaçınma davranışı veya saldırganlık gösterme.</a:t>
            </a:r>
          </a:p>
          <a:p>
            <a:pPr marL="342900" indent="-342900">
              <a:buFontTx/>
              <a:buChar char="-"/>
            </a:pPr>
            <a:r>
              <a:rPr lang="tr-TR" dirty="0"/>
              <a:t>Dünya görüşünde büyük değişimler.</a:t>
            </a:r>
          </a:p>
          <a:p>
            <a:pPr marL="342900" indent="-342900">
              <a:buFontTx/>
              <a:buChar char="-"/>
            </a:pPr>
            <a:r>
              <a:rPr lang="tr-TR" dirty="0"/>
              <a:t>Umutsuzluk duygusu hissediyor</a:t>
            </a:r>
          </a:p>
          <a:p>
            <a:pPr marL="342900" indent="-342900">
              <a:buFontTx/>
              <a:buChar char="-"/>
            </a:pPr>
            <a:r>
              <a:rPr lang="tr-TR" dirty="0"/>
              <a:t>Otoriteye meydan okuyun.</a:t>
            </a:r>
          </a:p>
          <a:p>
            <a:pPr marL="342900" indent="-342900">
              <a:buFontTx/>
              <a:buChar char="-"/>
            </a:pPr>
            <a:r>
              <a:rPr lang="tr-TR" dirty="0"/>
              <a:t>Akran ilişkilerine daha fazla yönelme. </a:t>
            </a:r>
          </a:p>
          <a:p>
            <a:pPr marL="342900" indent="-342900">
              <a:buFontTx/>
              <a:buChar char="-"/>
            </a:pPr>
            <a:r>
              <a:rPr lang="tr-TR" dirty="0"/>
              <a:t>Sinirlilik, öfke patlamaları.</a:t>
            </a:r>
          </a:p>
        </p:txBody>
      </p:sp>
    </p:spTree>
    <p:extLst>
      <p:ext uri="{BB962C8B-B14F-4D97-AF65-F5344CB8AC3E}">
        <p14:creationId xmlns:p14="http://schemas.microsoft.com/office/powerpoint/2010/main" val="343592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50" fill="hold"/>
                                        <p:tgtEl>
                                          <p:spTgt spid="12"/>
                                        </p:tgtEl>
                                        <p:attrNameLst>
                                          <p:attrName>ppt_x</p:attrName>
                                        </p:attrNameLst>
                                      </p:cBhvr>
                                      <p:tavLst>
                                        <p:tav tm="0">
                                          <p:val>
                                            <p:strVal val="0-#ppt_w/2"/>
                                          </p:val>
                                        </p:tav>
                                        <p:tav tm="100000">
                                          <p:val>
                                            <p:strVal val="#ppt_x"/>
                                          </p:val>
                                        </p:tav>
                                      </p:tavLst>
                                    </p:anim>
                                    <p:anim calcmode="lin" valueType="num">
                                      <p:cBhvr additive="base">
                                        <p:cTn id="13" dur="25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47" presetClass="entr" presetSubtype="0" fill="hold" grpId="1"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1750"/>
                            </p:stCondLst>
                            <p:childTnLst>
                              <p:par>
                                <p:cTn id="21" presetID="6" presetClass="emph" presetSubtype="0" fill="hold" nodeType="afterEffect">
                                  <p:stCondLst>
                                    <p:cond delay="0"/>
                                  </p:stCondLst>
                                  <p:childTnLst>
                                    <p:animScale>
                                      <p:cBhvr>
                                        <p:cTn id="22" dur="2000" fill="hold"/>
                                        <p:tgtEl>
                                          <p:spTgt spid="409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Admin\Desktop\Okul Temelli ogretmen Sunum\ogretmen ust kena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57" y="0"/>
            <a:ext cx="6305551"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dmin\Desktop\Okul Temelli ogretmen Sunum\ogretmen zem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49" y="0"/>
            <a:ext cx="9930649" cy="6819665"/>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886693" y="3022225"/>
            <a:ext cx="3816424" cy="2246769"/>
          </a:xfrm>
          <a:prstGeom prst="rect">
            <a:avLst/>
          </a:prstGeom>
        </p:spPr>
        <p:txBody>
          <a:bodyPr wrap="square">
            <a:spAutoFit/>
          </a:bodyPr>
          <a:lstStyle/>
          <a:p>
            <a:r>
              <a:rPr lang="tr-TR" sz="2000" dirty="0"/>
              <a:t>Psikolojik ilk yardım (PİY); doğal afetler, şiddet, kaza, terör saldırısı gibi bireysel ya da toplumsal düzeyde olumsuz etkilere neden olan bir kriz esnasında ya da hemen sonrasında sunulan ilk </a:t>
            </a:r>
            <a:r>
              <a:rPr lang="tr-TR" sz="2000" dirty="0" err="1"/>
              <a:t>psikososyal</a:t>
            </a:r>
            <a:r>
              <a:rPr lang="tr-TR" sz="2000" dirty="0"/>
              <a:t> müdahaledir.</a:t>
            </a:r>
          </a:p>
        </p:txBody>
      </p:sp>
      <p:sp>
        <p:nvSpPr>
          <p:cNvPr id="2" name="Rectangle 1">
            <a:extLst>
              <a:ext uri="{FF2B5EF4-FFF2-40B4-BE49-F238E27FC236}">
                <a16:creationId xmlns="" xmlns:a16="http://schemas.microsoft.com/office/drawing/2014/main" id="{48B223D0-6C5A-4D45-96C0-00CF818CFC3B}"/>
              </a:ext>
            </a:extLst>
          </p:cNvPr>
          <p:cNvSpPr/>
          <p:nvPr/>
        </p:nvSpPr>
        <p:spPr>
          <a:xfrm>
            <a:off x="886693" y="1556792"/>
            <a:ext cx="3994299" cy="1200329"/>
          </a:xfrm>
          <a:prstGeom prst="rect">
            <a:avLst/>
          </a:prstGeom>
        </p:spPr>
        <p:txBody>
          <a:bodyPr wrap="none">
            <a:spAutoFit/>
          </a:bodyPr>
          <a:lstStyle/>
          <a:p>
            <a:r>
              <a:rPr lang="tr-TR" sz="3600" b="1" dirty="0">
                <a:solidFill>
                  <a:srgbClr val="0070C0"/>
                </a:solidFill>
              </a:rPr>
              <a:t>Psikolojik İlk Yardım</a:t>
            </a:r>
          </a:p>
          <a:p>
            <a:r>
              <a:rPr lang="tr-TR" sz="3600" b="1" dirty="0">
                <a:solidFill>
                  <a:srgbClr val="0070C0"/>
                </a:solidFill>
              </a:rPr>
              <a:t>(PİY) Nedir?</a:t>
            </a:r>
            <a:endParaRPr lang="tr-TR" sz="3600" dirty="0">
              <a:solidFill>
                <a:srgbClr val="0070C0"/>
              </a:solidFill>
            </a:endParaRPr>
          </a:p>
        </p:txBody>
      </p:sp>
      <p:pic>
        <p:nvPicPr>
          <p:cNvPr id="8" name="Picture 7">
            <a:extLst>
              <a:ext uri="{FF2B5EF4-FFF2-40B4-BE49-F238E27FC236}">
                <a16:creationId xmlns="" xmlns:a16="http://schemas.microsoft.com/office/drawing/2014/main" id="{65CD5C8A-1025-5645-92E6-968E2BAD9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766" y="6339532"/>
            <a:ext cx="2144688" cy="414996"/>
          </a:xfrm>
          <a:prstGeom prst="rect">
            <a:avLst/>
          </a:prstGeom>
        </p:spPr>
      </p:pic>
      <p:sp>
        <p:nvSpPr>
          <p:cNvPr id="13" name="Chevron 12">
            <a:extLst>
              <a:ext uri="{FF2B5EF4-FFF2-40B4-BE49-F238E27FC236}">
                <a16:creationId xmlns="" xmlns:a16="http://schemas.microsoft.com/office/drawing/2014/main" id="{39C0DA9F-645F-1043-AD9B-A15EBFE6084F}"/>
              </a:ext>
            </a:extLst>
          </p:cNvPr>
          <p:cNvSpPr/>
          <p:nvPr/>
        </p:nvSpPr>
        <p:spPr>
          <a:xfrm>
            <a:off x="-519608" y="1662898"/>
            <a:ext cx="1405747" cy="955498"/>
          </a:xfrm>
          <a:prstGeom prst="chevro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16" name="Resim 6">
            <a:extLst>
              <a:ext uri="{FF2B5EF4-FFF2-40B4-BE49-F238E27FC236}">
                <a16:creationId xmlns="" xmlns:a16="http://schemas.microsoft.com/office/drawing/2014/main" id="{9055AD9C-AF4C-9F42-8C30-089E0147B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12" name="Picture 2" descr="C:\Users\Admin\Desktop\PSİKOLOJİK İLK YARDIM SUNUM\Çizimler MERVE\DİY-çizim merve\3.png">
            <a:extLst>
              <a:ext uri="{FF2B5EF4-FFF2-40B4-BE49-F238E27FC236}">
                <a16:creationId xmlns="" xmlns:a16="http://schemas.microsoft.com/office/drawing/2014/main" id="{ABFC7660-58BD-5040-83FA-BF2A0B763F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2455" y="642619"/>
            <a:ext cx="7402083" cy="740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6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750" fill="hold"/>
                                        <p:tgtEl>
                                          <p:spTgt spid="13"/>
                                        </p:tgtEl>
                                        <p:attrNameLst>
                                          <p:attrName>ppt_x</p:attrName>
                                        </p:attrNameLst>
                                      </p:cBhvr>
                                      <p:tavLst>
                                        <p:tav tm="0">
                                          <p:val>
                                            <p:strVal val="0-#ppt_w/2"/>
                                          </p:val>
                                        </p:tav>
                                        <p:tav tm="100000">
                                          <p:val>
                                            <p:strVal val="#ppt_x"/>
                                          </p:val>
                                        </p:tav>
                                      </p:tavLst>
                                    </p:anim>
                                    <p:anim calcmode="lin" valueType="num">
                                      <p:cBhvr additive="base">
                                        <p:cTn id="17" dur="75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6" presetClass="emph" presetSubtype="0" fill="hold" nodeType="afterEffect">
                                  <p:stCondLst>
                                    <p:cond delay="0"/>
                                  </p:stCondLst>
                                  <p:childTnLst>
                                    <p:animScale>
                                      <p:cBhvr>
                                        <p:cTn id="20" dur="2000" fill="hold"/>
                                        <p:tgtEl>
                                          <p:spTgt spid="1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Desktop\Okul Temelli ogretmen Sunum\ogretmen zem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49" y="5642"/>
            <a:ext cx="9930649" cy="6819665"/>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 xmlns:a16="http://schemas.microsoft.com/office/drawing/2014/main" id="{7257796B-EBDB-4C42-824D-F85F49C29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1" y="-46952"/>
            <a:ext cx="5881997" cy="891211"/>
          </a:xfrm>
          <a:prstGeom prst="rect">
            <a:avLst/>
          </a:prstGeom>
        </p:spPr>
      </p:pic>
      <p:pic>
        <p:nvPicPr>
          <p:cNvPr id="8" name="Resim 6">
            <a:extLst>
              <a:ext uri="{FF2B5EF4-FFF2-40B4-BE49-F238E27FC236}">
                <a16:creationId xmlns="" xmlns:a16="http://schemas.microsoft.com/office/drawing/2014/main" id="{A7AD6041-055D-6F4C-9648-700640D2A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88795" y="6066180"/>
            <a:ext cx="5881997" cy="891211"/>
          </a:xfrm>
          <a:prstGeom prst="rect">
            <a:avLst/>
          </a:prstGeom>
        </p:spPr>
      </p:pic>
      <p:graphicFrame>
        <p:nvGraphicFramePr>
          <p:cNvPr id="2" name="Tablo 1"/>
          <p:cNvGraphicFramePr>
            <a:graphicFrameLocks noGrp="1"/>
          </p:cNvGraphicFramePr>
          <p:nvPr>
            <p:extLst>
              <p:ext uri="{D42A27DB-BD31-4B8C-83A1-F6EECF244321}">
                <p14:modId xmlns:p14="http://schemas.microsoft.com/office/powerpoint/2010/main" val="2756149605"/>
              </p:ext>
            </p:extLst>
          </p:nvPr>
        </p:nvGraphicFramePr>
        <p:xfrm>
          <a:off x="656199" y="641626"/>
          <a:ext cx="8568952" cy="5832648"/>
        </p:xfrm>
        <a:graphic>
          <a:graphicData uri="http://schemas.openxmlformats.org/drawingml/2006/table">
            <a:tbl>
              <a:tblPr firstRow="1" firstCol="1" bandRow="1">
                <a:tableStyleId>{6E25E649-3F16-4E02-A733-19D2CDBF48F0}</a:tableStyleId>
              </a:tblPr>
              <a:tblGrid>
                <a:gridCol w="4084884">
                  <a:extLst>
                    <a:ext uri="{9D8B030D-6E8A-4147-A177-3AD203B41FA5}">
                      <a16:colId xmlns="" xmlns:a16="http://schemas.microsoft.com/office/drawing/2014/main" val="20000"/>
                    </a:ext>
                  </a:extLst>
                </a:gridCol>
                <a:gridCol w="4484068">
                  <a:extLst>
                    <a:ext uri="{9D8B030D-6E8A-4147-A177-3AD203B41FA5}">
                      <a16:colId xmlns="" xmlns:a16="http://schemas.microsoft.com/office/drawing/2014/main" val="20001"/>
                    </a:ext>
                  </a:extLst>
                </a:gridCol>
              </a:tblGrid>
              <a:tr h="444847">
                <a:tc>
                  <a:txBody>
                    <a:bodyPr/>
                    <a:lstStyle/>
                    <a:p>
                      <a:pPr algn="ctr">
                        <a:lnSpc>
                          <a:spcPct val="150000"/>
                        </a:lnSpc>
                        <a:spcAft>
                          <a:spcPts val="0"/>
                        </a:spcAft>
                      </a:pPr>
                      <a:r>
                        <a:rPr lang="tr-TR" sz="1800" dirty="0">
                          <a:effectLst/>
                        </a:rPr>
                        <a:t>Psikolojik İlk Yardım (PİY) Nedir?</a:t>
                      </a:r>
                      <a:endParaRPr lang="tr-TR" sz="1700" dirty="0">
                        <a:effectLst/>
                        <a:latin typeface="Calibri"/>
                        <a:ea typeface="Calibri"/>
                        <a:cs typeface="Times New Roman"/>
                      </a:endParaRPr>
                    </a:p>
                  </a:txBody>
                  <a:tcPr marL="100493" marR="100493" marT="0" marB="0">
                    <a:solidFill>
                      <a:srgbClr val="0070C0"/>
                    </a:solidFill>
                  </a:tcPr>
                </a:tc>
                <a:tc>
                  <a:txBody>
                    <a:bodyPr/>
                    <a:lstStyle/>
                    <a:p>
                      <a:pPr>
                        <a:lnSpc>
                          <a:spcPct val="150000"/>
                        </a:lnSpc>
                        <a:spcAft>
                          <a:spcPts val="0"/>
                        </a:spcAft>
                      </a:pPr>
                      <a:r>
                        <a:rPr lang="tr-TR" sz="1800" dirty="0">
                          <a:effectLst/>
                        </a:rPr>
                        <a:t>Psikolojik İlk Yardım (PİY) Ne Değildir?</a:t>
                      </a:r>
                      <a:endParaRPr lang="tr-TR" sz="1700" dirty="0">
                        <a:effectLst/>
                        <a:latin typeface="Calibri"/>
                        <a:ea typeface="Calibri"/>
                        <a:cs typeface="Times New Roman"/>
                      </a:endParaRPr>
                    </a:p>
                  </a:txBody>
                  <a:tcPr marL="100493" marR="100493" marT="0" marB="0">
                    <a:solidFill>
                      <a:srgbClr val="0C6B90"/>
                    </a:solidFill>
                  </a:tcPr>
                </a:tc>
                <a:extLst>
                  <a:ext uri="{0D108BD9-81ED-4DB2-BD59-A6C34878D82A}">
                    <a16:rowId xmlns="" xmlns:a16="http://schemas.microsoft.com/office/drawing/2014/main" val="10000"/>
                  </a:ext>
                </a:extLst>
              </a:tr>
              <a:tr h="5387801">
                <a:tc>
                  <a:txBody>
                    <a:bodyPr/>
                    <a:lstStyle/>
                    <a:p>
                      <a:pPr marL="342900" lvl="0" indent="-342900" algn="l">
                        <a:lnSpc>
                          <a:spcPct val="107000"/>
                        </a:lnSpc>
                        <a:spcAft>
                          <a:spcPts val="0"/>
                        </a:spcAft>
                        <a:buFont typeface="Wingdings"/>
                        <a:buChar char=""/>
                      </a:pPr>
                      <a:r>
                        <a:rPr lang="tr-TR" sz="1800" b="0" dirty="0">
                          <a:solidFill>
                            <a:schemeClr val="tx1"/>
                          </a:solidFill>
                          <a:effectLst/>
                        </a:rPr>
                        <a:t>Müdahaleci olmayan, pratik bakım ve destektir.</a:t>
                      </a:r>
                      <a:endParaRPr lang="tr-TR" sz="1700" b="0" dirty="0">
                        <a:solidFill>
                          <a:schemeClr val="tx1"/>
                        </a:solidFill>
                        <a:effectLst/>
                      </a:endParaRPr>
                    </a:p>
                    <a:p>
                      <a:pPr marL="342900" lvl="0" indent="-342900" algn="l">
                        <a:lnSpc>
                          <a:spcPct val="107000"/>
                        </a:lnSpc>
                        <a:spcAft>
                          <a:spcPts val="0"/>
                        </a:spcAft>
                        <a:buFont typeface="Wingdings"/>
                        <a:buChar char=""/>
                      </a:pPr>
                      <a:r>
                        <a:rPr lang="tr-TR" sz="1800" b="0" dirty="0">
                          <a:solidFill>
                            <a:schemeClr val="tx1"/>
                          </a:solidFill>
                          <a:effectLst/>
                        </a:rPr>
                        <a:t>Bireylerin kriz ya da </a:t>
                      </a:r>
                      <a:r>
                        <a:rPr lang="tr-TR" sz="1800" b="0" dirty="0" err="1">
                          <a:solidFill>
                            <a:schemeClr val="tx1"/>
                          </a:solidFill>
                          <a:effectLst/>
                        </a:rPr>
                        <a:t>travmatik</a:t>
                      </a:r>
                      <a:r>
                        <a:rPr lang="tr-TR" sz="1800" b="0" dirty="0">
                          <a:solidFill>
                            <a:schemeClr val="tx1"/>
                          </a:solidFill>
                          <a:effectLst/>
                        </a:rPr>
                        <a:t> bir olay sonrası ihtiyaçlarını ve endişelerini değerlendirir.</a:t>
                      </a:r>
                      <a:endParaRPr lang="tr-TR" sz="1700" b="0" dirty="0">
                        <a:solidFill>
                          <a:schemeClr val="tx1"/>
                        </a:solidFill>
                        <a:effectLst/>
                      </a:endParaRPr>
                    </a:p>
                    <a:p>
                      <a:pPr marL="342900" lvl="0" indent="-342900" algn="l">
                        <a:lnSpc>
                          <a:spcPct val="107000"/>
                        </a:lnSpc>
                        <a:spcAft>
                          <a:spcPts val="0"/>
                        </a:spcAft>
                        <a:buFont typeface="Wingdings"/>
                        <a:buChar char=""/>
                      </a:pPr>
                      <a:r>
                        <a:rPr lang="tr-TR" sz="1800" b="0" dirty="0">
                          <a:solidFill>
                            <a:schemeClr val="tx1"/>
                          </a:solidFill>
                          <a:effectLst/>
                        </a:rPr>
                        <a:t>İnsanların temel ihtiyaçlarının (yiyecek, su vb.) ele alınmasına yardımcı olur.</a:t>
                      </a:r>
                      <a:endParaRPr lang="tr-TR" sz="1700" b="0" dirty="0">
                        <a:solidFill>
                          <a:schemeClr val="tx1"/>
                        </a:solidFill>
                        <a:effectLst/>
                      </a:endParaRPr>
                    </a:p>
                    <a:p>
                      <a:pPr marL="342900" lvl="0" indent="-342900" algn="l">
                        <a:lnSpc>
                          <a:spcPct val="107000"/>
                        </a:lnSpc>
                        <a:spcAft>
                          <a:spcPts val="0"/>
                        </a:spcAft>
                        <a:buFont typeface="Wingdings"/>
                        <a:buChar char=""/>
                      </a:pPr>
                      <a:r>
                        <a:rPr lang="tr-TR" sz="1800" b="0" dirty="0">
                          <a:solidFill>
                            <a:schemeClr val="tx1"/>
                          </a:solidFill>
                          <a:effectLst/>
                        </a:rPr>
                        <a:t>Bireyleri dinlemek, ancak onları konuşmaya asla zorlamamaktır.</a:t>
                      </a:r>
                      <a:endParaRPr lang="tr-TR" sz="1700" b="0" dirty="0">
                        <a:solidFill>
                          <a:schemeClr val="tx1"/>
                        </a:solidFill>
                        <a:effectLst/>
                      </a:endParaRPr>
                    </a:p>
                    <a:p>
                      <a:pPr marL="342900" lvl="0" indent="-342900" algn="l">
                        <a:lnSpc>
                          <a:spcPct val="107000"/>
                        </a:lnSpc>
                        <a:spcAft>
                          <a:spcPts val="0"/>
                        </a:spcAft>
                        <a:buFont typeface="Wingdings"/>
                        <a:buChar char=""/>
                      </a:pPr>
                      <a:r>
                        <a:rPr lang="tr-TR" sz="1800" b="0" dirty="0">
                          <a:solidFill>
                            <a:schemeClr val="tx1"/>
                          </a:solidFill>
                          <a:effectLst/>
                        </a:rPr>
                        <a:t>İnsanları rahatlatmak ve sakin hissetmelerine yardımcı olmaktır.</a:t>
                      </a:r>
                      <a:endParaRPr lang="tr-TR" sz="1700" b="0" dirty="0">
                        <a:solidFill>
                          <a:schemeClr val="tx1"/>
                        </a:solidFill>
                        <a:effectLst/>
                      </a:endParaRPr>
                    </a:p>
                    <a:p>
                      <a:pPr marL="342900" lvl="0" indent="-342900" algn="l">
                        <a:lnSpc>
                          <a:spcPct val="107000"/>
                        </a:lnSpc>
                        <a:spcAft>
                          <a:spcPts val="0"/>
                        </a:spcAft>
                        <a:buFont typeface="Wingdings"/>
                        <a:buChar char=""/>
                      </a:pPr>
                      <a:r>
                        <a:rPr lang="tr-TR" sz="1800" b="0" dirty="0">
                          <a:solidFill>
                            <a:schemeClr val="tx1"/>
                          </a:solidFill>
                          <a:effectLst/>
                        </a:rPr>
                        <a:t>İnsanların bilgi, hizmet ve sosyal destek sistemlerine ulaşmalarına yardımcı olmaktır.</a:t>
                      </a:r>
                      <a:endParaRPr lang="tr-TR" sz="1700" b="0" dirty="0">
                        <a:solidFill>
                          <a:schemeClr val="tx1"/>
                        </a:solidFill>
                        <a:effectLst/>
                      </a:endParaRPr>
                    </a:p>
                    <a:p>
                      <a:pPr marL="342900" lvl="0" indent="-342900" algn="l">
                        <a:lnSpc>
                          <a:spcPct val="107000"/>
                        </a:lnSpc>
                        <a:spcAft>
                          <a:spcPts val="0"/>
                        </a:spcAft>
                        <a:buFont typeface="Wingdings"/>
                        <a:buChar char=""/>
                      </a:pPr>
                      <a:r>
                        <a:rPr lang="tr-TR" sz="1800" b="0" dirty="0">
                          <a:solidFill>
                            <a:schemeClr val="tx1"/>
                          </a:solidFill>
                          <a:effectLst/>
                        </a:rPr>
                        <a:t>İnsanları kriz ve travma sonrasında daha fazla zarar görmekten korumaktır.</a:t>
                      </a:r>
                      <a:endParaRPr lang="tr-TR" sz="1700" b="0" dirty="0">
                        <a:solidFill>
                          <a:schemeClr val="tx1"/>
                        </a:solidFill>
                        <a:effectLst/>
                        <a:latin typeface="Calibri"/>
                        <a:ea typeface="Calibri"/>
                        <a:cs typeface="Times New Roman"/>
                      </a:endParaRPr>
                    </a:p>
                  </a:txBody>
                  <a:tcPr marL="100493" marR="100493" marT="0" marB="0">
                    <a:solidFill>
                      <a:srgbClr val="66CCFF"/>
                    </a:solidFill>
                  </a:tcPr>
                </a:tc>
                <a:tc>
                  <a:txBody>
                    <a:bodyPr/>
                    <a:lstStyle/>
                    <a:p>
                      <a:pPr marL="342900" lvl="0" indent="-342900" algn="l">
                        <a:lnSpc>
                          <a:spcPct val="107000"/>
                        </a:lnSpc>
                        <a:spcAft>
                          <a:spcPts val="0"/>
                        </a:spcAft>
                        <a:buFont typeface="Wingdings"/>
                        <a:buChar char=""/>
                      </a:pPr>
                      <a:r>
                        <a:rPr lang="tr-TR" sz="1800" b="0" dirty="0">
                          <a:solidFill>
                            <a:schemeClr val="tx1"/>
                          </a:solidFill>
                          <a:effectLst/>
                        </a:rPr>
                        <a:t>Sadece profesyonellerin yapabileceği bir eylem değildir.</a:t>
                      </a:r>
                    </a:p>
                    <a:p>
                      <a:pPr marL="342900" lvl="0" indent="-342900" algn="l">
                        <a:lnSpc>
                          <a:spcPct val="107000"/>
                        </a:lnSpc>
                        <a:spcAft>
                          <a:spcPts val="0"/>
                        </a:spcAft>
                        <a:buFont typeface="Wingdings"/>
                        <a:buChar char=""/>
                      </a:pPr>
                      <a:r>
                        <a:rPr lang="tr-TR" sz="1800" b="0" dirty="0">
                          <a:solidFill>
                            <a:schemeClr val="tx1"/>
                          </a:solidFill>
                          <a:effectLst/>
                        </a:rPr>
                        <a:t>Profesyonel psikolojik danışma uygulaması değildir.</a:t>
                      </a:r>
                    </a:p>
                    <a:p>
                      <a:pPr marL="342900" lvl="0" indent="-342900" algn="l">
                        <a:lnSpc>
                          <a:spcPct val="107000"/>
                        </a:lnSpc>
                        <a:spcAft>
                          <a:spcPts val="0"/>
                        </a:spcAft>
                        <a:buFont typeface="Wingdings"/>
                        <a:buChar char=""/>
                      </a:pPr>
                      <a:r>
                        <a:rPr lang="tr-TR" sz="1800" b="0" dirty="0">
                          <a:solidFill>
                            <a:schemeClr val="tx1"/>
                          </a:solidFill>
                          <a:effectLst/>
                        </a:rPr>
                        <a:t>PİY strese neden olan olayın detaylı bir şekilde tartışılmasını içermez.</a:t>
                      </a:r>
                    </a:p>
                    <a:p>
                      <a:pPr marL="342900" lvl="0" indent="-342900" algn="l">
                        <a:lnSpc>
                          <a:spcPct val="107000"/>
                        </a:lnSpc>
                        <a:spcAft>
                          <a:spcPts val="0"/>
                        </a:spcAft>
                        <a:buFont typeface="Wingdings"/>
                        <a:buChar char=""/>
                      </a:pPr>
                      <a:r>
                        <a:rPr lang="tr-TR" sz="1800" b="0" dirty="0">
                          <a:solidFill>
                            <a:schemeClr val="tx1"/>
                          </a:solidFill>
                          <a:effectLst/>
                        </a:rPr>
                        <a:t>Psikolojik</a:t>
                      </a:r>
                      <a:r>
                        <a:rPr lang="tr-TR" sz="1800" b="0" baseline="0" dirty="0">
                          <a:solidFill>
                            <a:schemeClr val="tx1"/>
                          </a:solidFill>
                          <a:effectLst/>
                        </a:rPr>
                        <a:t> </a:t>
                      </a:r>
                      <a:r>
                        <a:rPr lang="tr-TR" sz="1800" b="0" dirty="0">
                          <a:solidFill>
                            <a:schemeClr val="tx1"/>
                          </a:solidFill>
                          <a:effectLst/>
                        </a:rPr>
                        <a:t>anlamlandırma / </a:t>
                      </a:r>
                      <a:r>
                        <a:rPr lang="tr-TR" sz="1800" b="0" dirty="0" err="1">
                          <a:solidFill>
                            <a:schemeClr val="tx1"/>
                          </a:solidFill>
                          <a:effectLst/>
                        </a:rPr>
                        <a:t>debriefing</a:t>
                      </a:r>
                      <a:r>
                        <a:rPr lang="tr-TR" sz="1800" b="0" dirty="0">
                          <a:solidFill>
                            <a:schemeClr val="tx1"/>
                          </a:solidFill>
                          <a:effectLst/>
                        </a:rPr>
                        <a:t> değildir.</a:t>
                      </a:r>
                    </a:p>
                    <a:p>
                      <a:pPr marL="342900" lvl="0" indent="-342900" algn="l">
                        <a:lnSpc>
                          <a:spcPct val="107000"/>
                        </a:lnSpc>
                        <a:spcAft>
                          <a:spcPts val="0"/>
                        </a:spcAft>
                        <a:buFont typeface="Wingdings"/>
                        <a:buChar char=""/>
                      </a:pPr>
                      <a:r>
                        <a:rPr lang="tr-TR" sz="1800" b="0" dirty="0">
                          <a:solidFill>
                            <a:schemeClr val="tx1"/>
                          </a:solidFill>
                          <a:effectLst/>
                        </a:rPr>
                        <a:t>Psikolojik bilgilendirme değildir.</a:t>
                      </a:r>
                    </a:p>
                    <a:p>
                      <a:pPr marL="342900" lvl="0" indent="-342900" algn="l">
                        <a:lnSpc>
                          <a:spcPct val="107000"/>
                        </a:lnSpc>
                        <a:spcAft>
                          <a:spcPts val="0"/>
                        </a:spcAft>
                        <a:buFont typeface="Wingdings"/>
                        <a:buChar char=""/>
                      </a:pPr>
                      <a:r>
                        <a:rPr lang="tr-TR" sz="1800" b="0" dirty="0">
                          <a:solidFill>
                            <a:schemeClr val="tx1"/>
                          </a:solidFill>
                          <a:effectLst/>
                        </a:rPr>
                        <a:t>Kişilere başlarına ne geldiklerini analiz etmelerini ya da zaman ve olayları sıralamalarını istemek değildir.</a:t>
                      </a:r>
                    </a:p>
                    <a:p>
                      <a:pPr marL="342900" lvl="0" indent="-342900" algn="l">
                        <a:lnSpc>
                          <a:spcPct val="107000"/>
                        </a:lnSpc>
                        <a:spcAft>
                          <a:spcPts val="0"/>
                        </a:spcAft>
                        <a:buFont typeface="Wingdings"/>
                        <a:buChar char=""/>
                      </a:pPr>
                      <a:r>
                        <a:rPr lang="tr-TR" sz="1800" b="0" dirty="0">
                          <a:solidFill>
                            <a:schemeClr val="tx1"/>
                          </a:solidFill>
                          <a:effectLst/>
                        </a:rPr>
                        <a:t>PİY, insanların hikâyelerini dinlemek için hazır bulunmayı içermesine rağmen, onlara olaydaki duygu ve tepkilerini anlatmaları için baskı yapmak değildir.</a:t>
                      </a:r>
                      <a:endParaRPr lang="tr-TR" sz="1800" b="0" dirty="0">
                        <a:solidFill>
                          <a:schemeClr val="tx1"/>
                        </a:solidFill>
                        <a:effectLst/>
                        <a:latin typeface="Calibri"/>
                        <a:ea typeface="Calibri"/>
                        <a:cs typeface="Times New Roman"/>
                      </a:endParaRPr>
                    </a:p>
                  </a:txBody>
                  <a:tcPr marL="100493" marR="100493" marT="0" marB="0">
                    <a:solidFill>
                      <a:srgbClr val="71D6FE"/>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425992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2128</Words>
  <Application>Microsoft Office PowerPoint</Application>
  <PresentationFormat>A4 Kağıt (210x297 mm)</PresentationFormat>
  <Paragraphs>263</Paragraphs>
  <Slides>32</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32</vt:i4>
      </vt:variant>
    </vt:vector>
  </HeadingPairs>
  <TitlesOfParts>
    <vt:vector size="37" baseType="lpstr">
      <vt:lpstr>Arial</vt:lpstr>
      <vt:lpstr>Calibri</vt:lpstr>
      <vt:lpstr>Times New Roman</vt:lpstr>
      <vt:lpstr>Wingdings</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Admin</dc:creator>
  <cp:lastModifiedBy>Ismail YILDIRIM</cp:lastModifiedBy>
  <cp:revision>155</cp:revision>
  <dcterms:created xsi:type="dcterms:W3CDTF">2021-04-12T08:44:03Z</dcterms:created>
  <dcterms:modified xsi:type="dcterms:W3CDTF">2021-04-20T07:23:08Z</dcterms:modified>
</cp:coreProperties>
</file>