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6" r:id="rId12"/>
    <p:sldId id="26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0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112887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85B7E8B-304C-4D29-B40F-46F03ABDEE62}"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124000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2681356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40770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1924706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3984785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1652281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774141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338861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215475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63666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85B7E8B-304C-4D29-B40F-46F03ABDEE62}"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26099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85B7E8B-304C-4D29-B40F-46F03ABDEE62}" type="datetimeFigureOut">
              <a:rPr lang="tr-TR" smtClean="0"/>
              <a:t>13.11.2018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116198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150960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333807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185B7E8B-304C-4D29-B40F-46F03ABDEE62}" type="datetimeFigureOut">
              <a:rPr lang="tr-TR" smtClean="0"/>
              <a:t>13.11.2018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53667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85B7E8B-304C-4D29-B40F-46F03ABDEE62}"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0AE814-6838-4B38-BCEF-64D2F4767B68}" type="slidenum">
              <a:rPr lang="tr-TR" smtClean="0"/>
              <a:t>‹#›</a:t>
            </a:fld>
            <a:endParaRPr lang="tr-TR"/>
          </a:p>
        </p:txBody>
      </p:sp>
    </p:spTree>
    <p:extLst>
      <p:ext uri="{BB962C8B-B14F-4D97-AF65-F5344CB8AC3E}">
        <p14:creationId xmlns:p14="http://schemas.microsoft.com/office/powerpoint/2010/main" val="279852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85B7E8B-304C-4D29-B40F-46F03ABDEE62}" type="datetimeFigureOut">
              <a:rPr lang="tr-TR" smtClean="0"/>
              <a:t>13.11.2018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60AE814-6838-4B38-BCEF-64D2F4767B68}" type="slidenum">
              <a:rPr lang="tr-TR" smtClean="0"/>
              <a:t>‹#›</a:t>
            </a:fld>
            <a:endParaRPr lang="tr-TR"/>
          </a:p>
        </p:txBody>
      </p:sp>
    </p:spTree>
    <p:extLst>
      <p:ext uri="{BB962C8B-B14F-4D97-AF65-F5344CB8AC3E}">
        <p14:creationId xmlns:p14="http://schemas.microsoft.com/office/powerpoint/2010/main" val="4653305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solidFill>
                  <a:schemeClr val="accent3">
                    <a:lumMod val="60000"/>
                    <a:lumOff val="40000"/>
                  </a:schemeClr>
                </a:solidFill>
              </a:rPr>
              <a:t>DESTEK EĞİTİM ODASI</a:t>
            </a:r>
            <a:endParaRPr lang="tr-TR" dirty="0">
              <a:solidFill>
                <a:schemeClr val="accent3">
                  <a:lumMod val="60000"/>
                  <a:lumOff val="40000"/>
                </a:schemeClr>
              </a:solidFill>
            </a:endParaRPr>
          </a:p>
        </p:txBody>
      </p:sp>
    </p:spTree>
    <p:extLst>
      <p:ext uri="{BB962C8B-B14F-4D97-AF65-F5344CB8AC3E}">
        <p14:creationId xmlns:p14="http://schemas.microsoft.com/office/powerpoint/2010/main" val="23910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Sınıf Öğretmenleri Destek Eğitim Odasında Kaç Saate Kadar Görev Alabilir ve Ücretlendirme Nasıl Yapılır?</a:t>
            </a:r>
            <a:endParaRPr lang="tr-TR" sz="3200" dirty="0"/>
          </a:p>
        </p:txBody>
      </p:sp>
      <p:sp>
        <p:nvSpPr>
          <p:cNvPr id="3" name="İçerik Yer Tutucusu 2"/>
          <p:cNvSpPr>
            <a:spLocks noGrp="1"/>
          </p:cNvSpPr>
          <p:nvPr>
            <p:ph idx="1"/>
          </p:nvPr>
        </p:nvSpPr>
        <p:spPr/>
        <p:txBody>
          <a:bodyPr/>
          <a:lstStyle/>
          <a:p>
            <a:r>
              <a:rPr lang="tr-TR" dirty="0" smtClean="0"/>
              <a:t>Sınıf </a:t>
            </a:r>
            <a:r>
              <a:rPr lang="tr-TR" dirty="0"/>
              <a:t>öğretmenlerine ilköğretim, orta öğretim ve yaygın eğitim kurumlarında haftada 8 saate kadar ek ders görevi verilebilir. </a:t>
            </a:r>
            <a:endParaRPr lang="tr-TR" dirty="0" smtClean="0"/>
          </a:p>
          <a:p>
            <a:r>
              <a:rPr lang="tr-TR" dirty="0" smtClean="0"/>
              <a:t>İlkokullarda </a:t>
            </a:r>
            <a:r>
              <a:rPr lang="tr-TR" dirty="0"/>
              <a:t>sınıf öğretmenleri, alan öğretmenlerinin derse girdiği saatlerde de destek eğitim odasında görevlendirilebilirler. Destek eğitim odasında verilen derslerin ek ders ücreti %25 artırımlı ödenir. </a:t>
            </a:r>
          </a:p>
        </p:txBody>
      </p:sp>
    </p:spTree>
    <p:extLst>
      <p:ext uri="{BB962C8B-B14F-4D97-AF65-F5344CB8AC3E}">
        <p14:creationId xmlns:p14="http://schemas.microsoft.com/office/powerpoint/2010/main" val="288859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bg1"/>
                </a:solidFill>
              </a:rPr>
              <a:t>KAYNAKÇA;</a:t>
            </a:r>
            <a:endParaRPr lang="tr-TR" dirty="0">
              <a:solidFill>
                <a:schemeClr val="bg1"/>
              </a:solidFill>
            </a:endParaRPr>
          </a:p>
        </p:txBody>
      </p:sp>
      <p:sp>
        <p:nvSpPr>
          <p:cNvPr id="3" name="İçerik Yer Tutucusu 2"/>
          <p:cNvSpPr>
            <a:spLocks noGrp="1"/>
          </p:cNvSpPr>
          <p:nvPr>
            <p:ph idx="1"/>
          </p:nvPr>
        </p:nvSpPr>
        <p:spPr/>
        <p:txBody>
          <a:bodyPr/>
          <a:lstStyle/>
          <a:p>
            <a:r>
              <a:rPr lang="tr-TR" b="1" dirty="0">
                <a:solidFill>
                  <a:schemeClr val="bg1"/>
                </a:solidFill>
              </a:rPr>
              <a:t>Temmuz 2018 Tarihli Özel Eğitim Hizmetleri Yönetmeliği</a:t>
            </a:r>
          </a:p>
          <a:p>
            <a:r>
              <a:rPr lang="tr-TR" b="1" dirty="0">
                <a:solidFill>
                  <a:schemeClr val="bg1"/>
                </a:solidFill>
              </a:rPr>
              <a:t>ORGM Destek Eğitim Odası Kılavuz Kitapçığı</a:t>
            </a:r>
          </a:p>
          <a:p>
            <a:endParaRPr lang="tr-TR" dirty="0"/>
          </a:p>
        </p:txBody>
      </p:sp>
    </p:spTree>
    <p:extLst>
      <p:ext uri="{BB962C8B-B14F-4D97-AF65-F5344CB8AC3E}">
        <p14:creationId xmlns:p14="http://schemas.microsoft.com/office/powerpoint/2010/main" val="3694710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574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DESTEK EĞİTİM ODASI İŞLEYİŞ USUL VE ESASLARI</a:t>
            </a:r>
          </a:p>
        </p:txBody>
      </p:sp>
      <p:sp>
        <p:nvSpPr>
          <p:cNvPr id="3" name="İçerik Yer Tutucusu 2"/>
          <p:cNvSpPr>
            <a:spLocks noGrp="1"/>
          </p:cNvSpPr>
          <p:nvPr>
            <p:ph idx="1"/>
          </p:nvPr>
        </p:nvSpPr>
        <p:spPr/>
        <p:txBody>
          <a:bodyPr/>
          <a:lstStyle/>
          <a:p>
            <a:pPr algn="ctr"/>
            <a:r>
              <a:rPr lang="tr-TR" dirty="0"/>
              <a:t>Destek Eğitim Odası </a:t>
            </a:r>
            <a:r>
              <a:rPr lang="tr-TR" dirty="0" smtClean="0"/>
              <a:t>Nedir?</a:t>
            </a:r>
          </a:p>
          <a:p>
            <a:r>
              <a:rPr lang="tr-TR" dirty="0"/>
              <a:t>“Destek Eğitim Odası”, okul ve kurumlarda, </a:t>
            </a:r>
            <a:r>
              <a:rPr lang="tr-TR" dirty="0" smtClean="0"/>
              <a:t>kaynaştırma </a:t>
            </a:r>
            <a:r>
              <a:rPr lang="tr-TR" dirty="0"/>
              <a:t>yoluyla eğitim uygulamaları kapsamında yetersizliği olmayan akranlarıyla birlikte aynı sınıfta eğitimlerine devam eden özel eğitim ihtiyacı olan öğrencilerin sunulan eğitim hizmetlerinden en üst düzeyde yararlanmaları amacıyla özel </a:t>
            </a:r>
            <a:r>
              <a:rPr lang="tr-TR" dirty="0" smtClean="0"/>
              <a:t>araç-gereçler </a:t>
            </a:r>
            <a:r>
              <a:rPr lang="tr-TR" dirty="0"/>
              <a:t>ile eğitim materyalleri sağlanarak oluşturulmuş eğitim ortamlarıdır.</a:t>
            </a:r>
          </a:p>
        </p:txBody>
      </p:sp>
    </p:spTree>
    <p:extLst>
      <p:ext uri="{BB962C8B-B14F-4D97-AF65-F5344CB8AC3E}">
        <p14:creationId xmlns:p14="http://schemas.microsoft.com/office/powerpoint/2010/main" val="3644881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Destek Eğitim Odası Açmak Zorunlu </a:t>
            </a:r>
            <a:r>
              <a:rPr lang="tr-TR" dirty="0" smtClean="0"/>
              <a:t>mudur?</a:t>
            </a:r>
            <a:endParaRPr lang="tr-TR" dirty="0"/>
          </a:p>
        </p:txBody>
      </p:sp>
      <p:sp>
        <p:nvSpPr>
          <p:cNvPr id="3" name="İçerik Yer Tutucusu 2"/>
          <p:cNvSpPr>
            <a:spLocks noGrp="1"/>
          </p:cNvSpPr>
          <p:nvPr>
            <p:ph idx="1"/>
          </p:nvPr>
        </p:nvSpPr>
        <p:spPr/>
        <p:txBody>
          <a:bodyPr/>
          <a:lstStyle/>
          <a:p>
            <a:r>
              <a:rPr lang="tr-TR" dirty="0" smtClean="0"/>
              <a:t>Kaynaştırma yoluyla </a:t>
            </a:r>
            <a:r>
              <a:rPr lang="tr-TR" dirty="0"/>
              <a:t>eğitim uygulamaları kapsamında yetersizliği olmayan akranlarıyla birlikte aynı sınıfta eğitimlerine devam eden özel eğitim ihtiyacı olan öğrenciler ile özel yetenekli öğrencilerin öğrenim gördüğü okul ve kurumlarda “Destek Eğitim Odası” açılması zorunludur</a:t>
            </a:r>
          </a:p>
        </p:txBody>
      </p:sp>
    </p:spTree>
    <p:extLst>
      <p:ext uri="{BB962C8B-B14F-4D97-AF65-F5344CB8AC3E}">
        <p14:creationId xmlns:p14="http://schemas.microsoft.com/office/powerpoint/2010/main" val="60634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Okullarda Destek Eğitim Odası Nasıl Açılır?</a:t>
            </a:r>
          </a:p>
        </p:txBody>
      </p:sp>
      <p:sp>
        <p:nvSpPr>
          <p:cNvPr id="3" name="İçerik Yer Tutucusu 2"/>
          <p:cNvSpPr>
            <a:spLocks noGrp="1"/>
          </p:cNvSpPr>
          <p:nvPr>
            <p:ph idx="1"/>
          </p:nvPr>
        </p:nvSpPr>
        <p:spPr/>
        <p:txBody>
          <a:bodyPr/>
          <a:lstStyle/>
          <a:p>
            <a:r>
              <a:rPr lang="tr-TR" dirty="0"/>
              <a:t>Destek eğitim odası, il/ilçe özel eğitim hizmetleri kurulunun önerisi doğrultusunda il/ilçe millî eğitim müdürlükleri tarafından açılır. Bu kapsamda izlenmesi gereken işlem basamakları aşağıda yer almaktadır</a:t>
            </a:r>
            <a:r>
              <a:rPr lang="tr-TR" dirty="0" smtClean="0"/>
              <a:t>:</a:t>
            </a:r>
          </a:p>
          <a:p>
            <a:r>
              <a:rPr lang="tr-TR" dirty="0"/>
              <a:t>İl/ilçe özel eğitim hizmetleri kurulu tarafından </a:t>
            </a:r>
            <a:r>
              <a:rPr lang="tr-TR" dirty="0" smtClean="0"/>
              <a:t>kaynaştırma</a:t>
            </a:r>
            <a:r>
              <a:rPr lang="tr-TR" dirty="0"/>
              <a:t> </a:t>
            </a:r>
            <a:r>
              <a:rPr lang="tr-TR" dirty="0" smtClean="0"/>
              <a:t> </a:t>
            </a:r>
            <a:r>
              <a:rPr lang="tr-TR" dirty="0"/>
              <a:t>yoluyla eğitim uygulaması kapsamında okul/kuruma yerleştirilen özel eğitim ihtiyacı olan öğrenciler için her tür ve kademedeki okul/kurumlar bünyesinde il/ilçe millî eğitim müdürlüklerince destek eğitim odası açılır.</a:t>
            </a:r>
          </a:p>
        </p:txBody>
      </p:sp>
    </p:spTree>
    <p:extLst>
      <p:ext uri="{BB962C8B-B14F-4D97-AF65-F5344CB8AC3E}">
        <p14:creationId xmlns:p14="http://schemas.microsoft.com/office/powerpoint/2010/main" val="2708276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Okullarda Destek Eğitim Odası Nasıl Açılır?</a:t>
            </a:r>
          </a:p>
        </p:txBody>
      </p:sp>
      <p:sp>
        <p:nvSpPr>
          <p:cNvPr id="3" name="İçerik Yer Tutucusu 2"/>
          <p:cNvSpPr>
            <a:spLocks noGrp="1"/>
          </p:cNvSpPr>
          <p:nvPr>
            <p:ph idx="1"/>
          </p:nvPr>
        </p:nvSpPr>
        <p:spPr/>
        <p:txBody>
          <a:bodyPr/>
          <a:lstStyle/>
          <a:p>
            <a:r>
              <a:rPr lang="tr-TR" dirty="0"/>
              <a:t>Destek eğitim odasında eğitim alacak öğrenci sayısına göre okulda veya kurumda birden fazla destek eğitim odası açılabilir</a:t>
            </a:r>
            <a:r>
              <a:rPr lang="tr-TR" dirty="0" smtClean="0"/>
              <a:t>.</a:t>
            </a:r>
          </a:p>
          <a:p>
            <a:r>
              <a:rPr lang="tr-TR" dirty="0"/>
              <a:t>Açılış onayları, açılacak her bir destek eğitim odası için ayrı ayrı olacak şekilde bir defa </a:t>
            </a:r>
            <a:r>
              <a:rPr lang="tr-TR" dirty="0" smtClean="0"/>
              <a:t>alınır.</a:t>
            </a:r>
          </a:p>
          <a:p>
            <a:r>
              <a:rPr lang="tr-TR" dirty="0"/>
              <a:t>Özel eğitim ihtiyacı olan öğrencilere yönelik okulun f</a:t>
            </a:r>
            <a:r>
              <a:rPr lang="tr-TR" dirty="0" smtClean="0"/>
              <a:t>izikî </a:t>
            </a:r>
            <a:r>
              <a:rPr lang="tr-TR" dirty="0"/>
              <a:t>şartları, öğrenci sayıları, yetersizlik türleri ve yetenek alanları göz önünde bulundurularak ayrı destek eğitim odaları </a:t>
            </a:r>
            <a:r>
              <a:rPr lang="tr-TR" dirty="0" smtClean="0"/>
              <a:t>açılabilir.</a:t>
            </a:r>
          </a:p>
          <a:p>
            <a:r>
              <a:rPr lang="tr-TR" dirty="0"/>
              <a:t>• Fizikî şartları nedeniyle destek eğitim odası açılamayan okullarda il/ilçe millî eğitim müdürlüklerinin onayı doğrultusunda fen laboratuvarları, resim atölyeleri, müzik odaları vb. uygun alanlar destek eğitim odası olarak </a:t>
            </a:r>
            <a:r>
              <a:rPr lang="tr-TR" dirty="0" smtClean="0"/>
              <a:t>kullanılabilir.</a:t>
            </a:r>
            <a:endParaRPr lang="tr-TR" dirty="0"/>
          </a:p>
        </p:txBody>
      </p:sp>
    </p:spTree>
    <p:extLst>
      <p:ext uri="{BB962C8B-B14F-4D97-AF65-F5344CB8AC3E}">
        <p14:creationId xmlns:p14="http://schemas.microsoft.com/office/powerpoint/2010/main" val="2332319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Destek Eğitim Odasında Kimler Eğitim Görebilir?</a:t>
            </a:r>
          </a:p>
        </p:txBody>
      </p:sp>
      <p:sp>
        <p:nvSpPr>
          <p:cNvPr id="3" name="İçerik Yer Tutucusu 2"/>
          <p:cNvSpPr>
            <a:spLocks noGrp="1"/>
          </p:cNvSpPr>
          <p:nvPr>
            <p:ph idx="1"/>
          </p:nvPr>
        </p:nvSpPr>
        <p:spPr/>
        <p:txBody>
          <a:bodyPr/>
          <a:lstStyle/>
          <a:p>
            <a:r>
              <a:rPr lang="tr-TR" dirty="0"/>
              <a:t>Destek eğitim odasında, okul ve kurumlarda, </a:t>
            </a:r>
            <a:r>
              <a:rPr lang="tr-TR" dirty="0" smtClean="0"/>
              <a:t>kaynaştırma yoluyla </a:t>
            </a:r>
            <a:r>
              <a:rPr lang="tr-TR" dirty="0"/>
              <a:t>eğitim uygulaması kapsamında yetersizliği olmayan akranlarıyla birlikte aynı sınıfta eğitimlerine devam eden özel eğitim ihtiyacı olan öğrenciler ile özel yetenekli öğrenciler eğitim görebilir. </a:t>
            </a:r>
          </a:p>
        </p:txBody>
      </p:sp>
    </p:spTree>
    <p:extLst>
      <p:ext uri="{BB962C8B-B14F-4D97-AF65-F5344CB8AC3E}">
        <p14:creationId xmlns:p14="http://schemas.microsoft.com/office/powerpoint/2010/main" val="1215570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Destek Eğitim Odasında Dikkat Edilecek Hususlar;</a:t>
            </a:r>
            <a:endParaRPr lang="tr-TR" dirty="0"/>
          </a:p>
        </p:txBody>
      </p:sp>
      <p:sp>
        <p:nvSpPr>
          <p:cNvPr id="3" name="İçerik Yer Tutucusu 2"/>
          <p:cNvSpPr>
            <a:spLocks noGrp="1"/>
          </p:cNvSpPr>
          <p:nvPr>
            <p:ph idx="1"/>
          </p:nvPr>
        </p:nvSpPr>
        <p:spPr/>
        <p:txBody>
          <a:bodyPr>
            <a:normAutofit lnSpcReduction="10000"/>
          </a:bodyPr>
          <a:lstStyle/>
          <a:p>
            <a:r>
              <a:rPr lang="tr-TR" dirty="0"/>
              <a:t> Eğitim alacak öğrenciler, bu öğrencilere okutulacak dersler ile öğrencilerin alacağı haftalık ders saati BEP geliştirme biriminin kararı doğrultusunda belirlenir. Bu planlama haftalık toplam ders saatinin %40’ını aşmayacak şekilde yapılır</a:t>
            </a:r>
            <a:r>
              <a:rPr lang="tr-TR" dirty="0" smtClean="0"/>
              <a:t>.</a:t>
            </a:r>
          </a:p>
          <a:p>
            <a:r>
              <a:rPr lang="tr-TR" dirty="0"/>
              <a:t>Destek eğitim odasında görev alacak öğretmenlerin çalışma programları okul yönetimince yapılır</a:t>
            </a:r>
            <a:r>
              <a:rPr lang="tr-TR" dirty="0" smtClean="0"/>
              <a:t>.</a:t>
            </a:r>
          </a:p>
          <a:p>
            <a:r>
              <a:rPr lang="tr-TR" dirty="0"/>
              <a:t> Destek eğitim alacak öğrenci sayısına göre okullarda birden fazla destek eğitim odası açılabilir</a:t>
            </a:r>
            <a:r>
              <a:rPr lang="tr-TR" dirty="0" smtClean="0"/>
              <a:t>.</a:t>
            </a:r>
          </a:p>
          <a:p>
            <a:r>
              <a:rPr lang="tr-TR" dirty="0"/>
              <a:t>Destek eğitim odasında öğrencilerin eğitim performansları dikkate alınarak bire bir eğitim yapılır. Ancak, BEP geliştirme biriminin kararı doğrultusunda gerektiğinde eğitim performansı aynı seviyede olan öğrencilerle bire bir eğitimin yanında en fazla 3 öğrencinin bir arada eğitim alacağı grup eğitimi de yapılabilir.</a:t>
            </a:r>
            <a:endParaRPr lang="tr-TR" dirty="0"/>
          </a:p>
        </p:txBody>
      </p:sp>
    </p:spTree>
    <p:extLst>
      <p:ext uri="{BB962C8B-B14F-4D97-AF65-F5344CB8AC3E}">
        <p14:creationId xmlns:p14="http://schemas.microsoft.com/office/powerpoint/2010/main" val="159369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Destek Eğitim Odasında Dikkat Edilecek Hususlar;</a:t>
            </a:r>
          </a:p>
        </p:txBody>
      </p:sp>
      <p:sp>
        <p:nvSpPr>
          <p:cNvPr id="3" name="İçerik Yer Tutucusu 2"/>
          <p:cNvSpPr>
            <a:spLocks noGrp="1"/>
          </p:cNvSpPr>
          <p:nvPr>
            <p:ph idx="1"/>
          </p:nvPr>
        </p:nvSpPr>
        <p:spPr/>
        <p:txBody>
          <a:bodyPr/>
          <a:lstStyle/>
          <a:p>
            <a:r>
              <a:rPr lang="tr-TR" dirty="0"/>
              <a:t>Destek eğitim BEP geliştirme biriminin planlaması doğrultusunda okulun ders saatleri içinde veya dışında ihtiyaç halinde </a:t>
            </a:r>
            <a:r>
              <a:rPr lang="tr-TR" dirty="0" err="1"/>
              <a:t>haftasonu</a:t>
            </a:r>
            <a:r>
              <a:rPr lang="tr-TR" dirty="0"/>
              <a:t> da planlanabilir. Öğrenciye ders saatleri içinde eğitim verilecekse destek eğitim alması planlanan dersin saatinde o derse ilişkin eğitim </a:t>
            </a:r>
            <a:r>
              <a:rPr lang="tr-TR" dirty="0" smtClean="0"/>
              <a:t>verilir</a:t>
            </a:r>
          </a:p>
          <a:p>
            <a:r>
              <a:rPr lang="tr-TR" dirty="0"/>
              <a:t>Özel yetenekli öğrencilerin yetenek alanları doğrultusunda takip ettikleri dersler destek eğitim odasında zenginleştirme ve hızlandırma yoluyla farklılaştırılarak verilir. Bu programlar öğrencilerin devam ettikleri örgün eğitim kurumlarında uygulanan eğitim programı ile bütünlük oluşturacak şekilde plânlanır ve yürütülür.</a:t>
            </a:r>
            <a:endParaRPr lang="tr-TR" dirty="0"/>
          </a:p>
        </p:txBody>
      </p:sp>
    </p:spTree>
    <p:extLst>
      <p:ext uri="{BB962C8B-B14F-4D97-AF65-F5344CB8AC3E}">
        <p14:creationId xmlns:p14="http://schemas.microsoft.com/office/powerpoint/2010/main" val="200808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Destek Eğitim Odasında Dikkat Edilecek Hususlar;</a:t>
            </a:r>
          </a:p>
        </p:txBody>
      </p:sp>
      <p:sp>
        <p:nvSpPr>
          <p:cNvPr id="3" name="İçerik Yer Tutucusu 2"/>
          <p:cNvSpPr>
            <a:spLocks noGrp="1"/>
          </p:cNvSpPr>
          <p:nvPr>
            <p:ph idx="1"/>
          </p:nvPr>
        </p:nvSpPr>
        <p:spPr/>
        <p:txBody>
          <a:bodyPr/>
          <a:lstStyle/>
          <a:p>
            <a:r>
              <a:rPr lang="tr-TR" dirty="0"/>
              <a:t> Destek eğitim odasında; öğrencilerin eğitim ihtiyaçları takip ettikleri eğitim programı ve öğrencilerin kayıtlı oldukları kademe esas alınarak özel eğitim öğretmenleri, okul öncesi öğretmenleri, sınıf ve diğer alan öğretmenleri okul yönetiminin teklifi doğrultusunda il veya ilçe millî eğitim müdürlüklerince görevlendirilir</a:t>
            </a:r>
            <a:r>
              <a:rPr lang="tr-TR" dirty="0" smtClean="0"/>
              <a:t>.</a:t>
            </a:r>
          </a:p>
          <a:p>
            <a:r>
              <a:rPr lang="tr-TR" dirty="0"/>
              <a:t>İlkokul ve ortaokullardaki destek eğitim odalarında özel yetenekli öğrencilere eğitim vermek üzere üst kademelerde görev yapan alan öğretmenleri de görevlendirilebilir</a:t>
            </a:r>
            <a:r>
              <a:rPr lang="tr-TR" dirty="0" smtClean="0"/>
              <a:t>.</a:t>
            </a:r>
          </a:p>
          <a:p>
            <a:r>
              <a:rPr lang="tr-TR" dirty="0"/>
              <a:t>Okul müdürü ve müdür yardımcıları destek eğitim odalarında görevlendirilmez.</a:t>
            </a:r>
            <a:endParaRPr lang="tr-TR" dirty="0"/>
          </a:p>
        </p:txBody>
      </p:sp>
    </p:spTree>
    <p:extLst>
      <p:ext uri="{BB962C8B-B14F-4D97-AF65-F5344CB8AC3E}">
        <p14:creationId xmlns:p14="http://schemas.microsoft.com/office/powerpoint/2010/main" val="3783489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60</TotalTime>
  <Words>488</Words>
  <Application>Microsoft Office PowerPoint</Application>
  <PresentationFormat>Geniş ekran</PresentationFormat>
  <Paragraphs>34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İyon</vt:lpstr>
      <vt:lpstr>DESTEK EĞİTİM ODASI</vt:lpstr>
      <vt:lpstr>DESTEK EĞİTİM ODASI İŞLEYİŞ USUL VE ESASLARI</vt:lpstr>
      <vt:lpstr>Destek Eğitim Odası Açmak Zorunlu mudur?</vt:lpstr>
      <vt:lpstr>Okullarda Destek Eğitim Odası Nasıl Açılır?</vt:lpstr>
      <vt:lpstr>Okullarda Destek Eğitim Odası Nasıl Açılır?</vt:lpstr>
      <vt:lpstr>Destek Eğitim Odasında Kimler Eğitim Görebilir?</vt:lpstr>
      <vt:lpstr>Destek Eğitim Odasında Dikkat Edilecek Hususlar;</vt:lpstr>
      <vt:lpstr>Destek Eğitim Odasında Dikkat Edilecek Hususlar;</vt:lpstr>
      <vt:lpstr>Destek Eğitim Odasında Dikkat Edilecek Hususlar;</vt:lpstr>
      <vt:lpstr>Sınıf Öğretmenleri Destek Eğitim Odasında Kaç Saate Kadar Görev Alabilir ve Ücretlendirme Nasıl Yapılır?</vt:lpstr>
      <vt:lpstr>KAYNAKÇA;</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ODASI</dc:title>
  <dc:creator>AGRIRAM</dc:creator>
  <cp:lastModifiedBy>AGRIRAM</cp:lastModifiedBy>
  <cp:revision>5</cp:revision>
  <dcterms:created xsi:type="dcterms:W3CDTF">2018-11-13T10:40:10Z</dcterms:created>
  <dcterms:modified xsi:type="dcterms:W3CDTF">2018-11-13T11:41:00Z</dcterms:modified>
</cp:coreProperties>
</file>