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75" r:id="rId5"/>
    <p:sldId id="276" r:id="rId6"/>
    <p:sldId id="257" r:id="rId7"/>
    <p:sldId id="270" r:id="rId8"/>
    <p:sldId id="27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5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EC27438-557B-49A1-9828-52CAFFBCCAA0}"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537F6DA-F88C-4F50-876D-092A41D76A59}" type="slidenum">
              <a:rPr lang="tr-TR" smtClean="0"/>
              <a:t>‹#›</a:t>
            </a:fld>
            <a:endParaRPr lang="tr-TR"/>
          </a:p>
        </p:txBody>
      </p:sp>
    </p:spTree>
    <p:extLst>
      <p:ext uri="{BB962C8B-B14F-4D97-AF65-F5344CB8AC3E}">
        <p14:creationId xmlns:p14="http://schemas.microsoft.com/office/powerpoint/2010/main" val="348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C27438-557B-49A1-9828-52CAFFBCCAA0}"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4276382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C27438-557B-49A1-9828-52CAFFBCCAA0}"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57645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C27438-557B-49A1-9828-52CAFFBCCAA0}"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74549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8593667" y="6272784"/>
            <a:ext cx="2644309" cy="365125"/>
          </a:xfrm>
        </p:spPr>
        <p:txBody>
          <a:bodyPr/>
          <a:lstStyle/>
          <a:p>
            <a:fld id="{DEC27438-557B-49A1-9828-52CAFFBCCAA0}" type="datetimeFigureOut">
              <a:rPr lang="tr-TR" smtClean="0"/>
              <a:t>14.11.2018</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537F6DA-F88C-4F50-876D-092A41D76A59}" type="slidenum">
              <a:rPr lang="tr-TR" smtClean="0"/>
              <a:t>‹#›</a:t>
            </a:fld>
            <a:endParaRPr lang="tr-TR"/>
          </a:p>
        </p:txBody>
      </p:sp>
    </p:spTree>
    <p:extLst>
      <p:ext uri="{BB962C8B-B14F-4D97-AF65-F5344CB8AC3E}">
        <p14:creationId xmlns:p14="http://schemas.microsoft.com/office/powerpoint/2010/main" val="4037643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EC27438-557B-49A1-9828-52CAFFBCCAA0}"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319606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EC27438-557B-49A1-9828-52CAFFBCCAA0}" type="datetimeFigureOut">
              <a:rPr lang="tr-TR" smtClean="0"/>
              <a:t>14.11.2018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159000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EC27438-557B-49A1-9828-52CAFFBCCAA0}" type="datetimeFigureOut">
              <a:rPr lang="tr-TR" smtClean="0"/>
              <a:t>14.11.2018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376645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27438-557B-49A1-9828-52CAFFBCCAA0}" type="datetimeFigureOut">
              <a:rPr lang="tr-TR" smtClean="0"/>
              <a:t>14.11.2018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147846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EC27438-557B-49A1-9828-52CAFFBCCAA0}"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47111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EC27438-557B-49A1-9828-52CAFFBCCAA0}" type="datetimeFigureOut">
              <a:rPr lang="tr-TR" smtClean="0"/>
              <a:t>14.11.2018</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537F6DA-F88C-4F50-876D-092A41D76A59}" type="slidenum">
              <a:rPr lang="tr-TR" smtClean="0"/>
              <a:t>‹#›</a:t>
            </a:fld>
            <a:endParaRPr lang="tr-TR"/>
          </a:p>
        </p:txBody>
      </p:sp>
    </p:spTree>
    <p:extLst>
      <p:ext uri="{BB962C8B-B14F-4D97-AF65-F5344CB8AC3E}">
        <p14:creationId xmlns:p14="http://schemas.microsoft.com/office/powerpoint/2010/main" val="1886297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EC27438-557B-49A1-9828-52CAFFBCCAA0}" type="datetimeFigureOut">
              <a:rPr lang="tr-TR" smtClean="0"/>
              <a:t>14.11.2018</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537F6DA-F88C-4F50-876D-092A41D76A59}" type="slidenum">
              <a:rPr lang="tr-TR" smtClean="0"/>
              <a:t>‹#›</a:t>
            </a:fld>
            <a:endParaRPr lang="tr-TR"/>
          </a:p>
        </p:txBody>
      </p:sp>
    </p:spTree>
    <p:extLst>
      <p:ext uri="{BB962C8B-B14F-4D97-AF65-F5344CB8AC3E}">
        <p14:creationId xmlns:p14="http://schemas.microsoft.com/office/powerpoint/2010/main" val="73256107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4400" dirty="0" smtClean="0"/>
              <a:t>KAYNASTIRMA YOLUYLA EĞİTİM UYGULAMALARI</a:t>
            </a:r>
            <a:endParaRPr lang="tr-TR" sz="4400" dirty="0"/>
          </a:p>
        </p:txBody>
      </p:sp>
    </p:spTree>
    <p:extLst>
      <p:ext uri="{BB962C8B-B14F-4D97-AF65-F5344CB8AC3E}">
        <p14:creationId xmlns:p14="http://schemas.microsoft.com/office/powerpoint/2010/main" val="402427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9848" y="740229"/>
            <a:ext cx="10058400" cy="5431971"/>
          </a:xfrm>
        </p:spPr>
        <p:txBody>
          <a:bodyPr/>
          <a:lstStyle/>
          <a:p>
            <a:r>
              <a:rPr lang="tr-TR" dirty="0"/>
              <a:t>Özel eğitim ihtiyacı olan bireyler Özel Eğitim Değerlendirme Kurulu Raporu doğrultusunda her tür ve kademedeki eğitimlerini </a:t>
            </a:r>
            <a:r>
              <a:rPr lang="tr-TR" dirty="0" smtClean="0"/>
              <a:t>kaynaştırma </a:t>
            </a:r>
            <a:r>
              <a:rPr lang="tr-TR" dirty="0"/>
              <a:t>yoluyla sürdürebilirler</a:t>
            </a:r>
            <a:r>
              <a:rPr lang="tr-TR" dirty="0" smtClean="0"/>
              <a:t>.</a:t>
            </a:r>
          </a:p>
          <a:p>
            <a:r>
              <a:rPr lang="tr-TR" dirty="0"/>
              <a:t>Özel eğitim ihtiyacı olan bireyler, </a:t>
            </a:r>
            <a:r>
              <a:rPr lang="tr-TR" dirty="0" smtClean="0"/>
              <a:t>kaynaştırma </a:t>
            </a:r>
            <a:r>
              <a:rPr lang="tr-TR" dirty="0"/>
              <a:t>yoluyla eğitimlerini akranları ile birlikte aynı sınıfta tam zamanlı </a:t>
            </a:r>
            <a:r>
              <a:rPr lang="tr-TR" dirty="0" smtClean="0"/>
              <a:t>kaynaştırma olarak </a:t>
            </a:r>
            <a:r>
              <a:rPr lang="tr-TR" dirty="0"/>
              <a:t>sürdürebilirler</a:t>
            </a:r>
            <a:r>
              <a:rPr lang="tr-TR" dirty="0" smtClean="0"/>
              <a:t>.</a:t>
            </a:r>
          </a:p>
          <a:p>
            <a:r>
              <a:rPr lang="tr-TR" dirty="0" smtClean="0"/>
              <a:t>Kaynaştırma </a:t>
            </a:r>
            <a:r>
              <a:rPr lang="tr-TR" dirty="0"/>
              <a:t>yoluyla eğitim yapılan okullarda BEP geliştirme birimi oluşturulması zorunludur.</a:t>
            </a:r>
            <a:endParaRPr lang="tr-TR" dirty="0" smtClean="0"/>
          </a:p>
          <a:p>
            <a:r>
              <a:rPr lang="tr-TR" dirty="0"/>
              <a:t> Öğrenci Davranışlarını Değerlendirme Kurulu ile Ödül ve Disiplin Kurulu’nda </a:t>
            </a:r>
            <a:r>
              <a:rPr lang="tr-TR" dirty="0" smtClean="0"/>
              <a:t>kaynaştırma </a:t>
            </a:r>
            <a:r>
              <a:rPr lang="tr-TR" dirty="0"/>
              <a:t>yoluyla eğitimlerine devam eden öğrencilerle ilgili alınacak kararlarda BEP geliştirme birimiyle iş birliği yapılır.</a:t>
            </a:r>
          </a:p>
        </p:txBody>
      </p:sp>
    </p:spTree>
    <p:extLst>
      <p:ext uri="{BB962C8B-B14F-4D97-AF65-F5344CB8AC3E}">
        <p14:creationId xmlns:p14="http://schemas.microsoft.com/office/powerpoint/2010/main" val="1332169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smtClean="0"/>
              <a:t>Tam zamanlı kaynaştırma yoluyla </a:t>
            </a:r>
            <a:r>
              <a:rPr lang="tr-TR" sz="2800" dirty="0" err="1" smtClean="0"/>
              <a:t>eğıtım</a:t>
            </a:r>
            <a:r>
              <a:rPr lang="tr-TR" sz="2800" dirty="0" smtClean="0"/>
              <a:t> de </a:t>
            </a:r>
            <a:r>
              <a:rPr lang="tr-TR" sz="2800" dirty="0" err="1" smtClean="0"/>
              <a:t>dıkkat</a:t>
            </a:r>
            <a:r>
              <a:rPr lang="tr-TR" sz="2800" dirty="0" smtClean="0"/>
              <a:t> </a:t>
            </a:r>
            <a:r>
              <a:rPr lang="tr-TR" sz="2800" dirty="0" err="1" smtClean="0"/>
              <a:t>edılmesı</a:t>
            </a:r>
            <a:r>
              <a:rPr lang="tr-TR" sz="2800" dirty="0" smtClean="0"/>
              <a:t> gereken hususlar;</a:t>
            </a:r>
            <a:endParaRPr lang="tr-TR" sz="2800" dirty="0"/>
          </a:p>
        </p:txBody>
      </p:sp>
      <p:sp>
        <p:nvSpPr>
          <p:cNvPr id="3" name="İçerik Yer Tutucusu 2"/>
          <p:cNvSpPr>
            <a:spLocks noGrp="1"/>
          </p:cNvSpPr>
          <p:nvPr>
            <p:ph idx="1"/>
          </p:nvPr>
        </p:nvSpPr>
        <p:spPr/>
        <p:txBody>
          <a:bodyPr>
            <a:normAutofit/>
          </a:bodyPr>
          <a:lstStyle/>
          <a:p>
            <a:r>
              <a:rPr lang="tr-TR" dirty="0"/>
              <a:t>Öğrenciler, kayıtlı bulundukları okulda uygulanan eğitim programını takip ederler. Öğrencilerin takip ettikleri programlar temel alınarak BEP hazırlanır</a:t>
            </a:r>
            <a:r>
              <a:rPr lang="tr-TR" dirty="0" smtClean="0"/>
              <a:t>.</a:t>
            </a:r>
          </a:p>
          <a:p>
            <a:r>
              <a:rPr lang="tr-TR" dirty="0"/>
              <a:t>Ortaöğretimi tamamlayan öğrencilere akranlarına verilen diploma düzenlenir</a:t>
            </a:r>
            <a:r>
              <a:rPr lang="tr-TR" dirty="0" smtClean="0"/>
              <a:t>.</a:t>
            </a:r>
          </a:p>
          <a:p>
            <a:r>
              <a:rPr lang="tr-TR" dirty="0"/>
              <a:t>Tam zamanlı </a:t>
            </a:r>
            <a:r>
              <a:rPr lang="tr-TR" dirty="0" smtClean="0"/>
              <a:t>kaynaştırma </a:t>
            </a:r>
            <a:r>
              <a:rPr lang="tr-TR" dirty="0"/>
              <a:t>yoluyla eğitim yapılan okullarda özel eğitim ihtiyacı olan öğrenciler için uygun ortam düzenlemeleri yapılır ve destek eğitim odası açılır</a:t>
            </a:r>
            <a:r>
              <a:rPr lang="tr-TR" dirty="0" smtClean="0"/>
              <a:t>.</a:t>
            </a:r>
          </a:p>
          <a:p>
            <a:r>
              <a:rPr lang="tr-TR" dirty="0"/>
              <a:t>Tam zamanlı </a:t>
            </a:r>
            <a:r>
              <a:rPr lang="tr-TR" dirty="0" smtClean="0"/>
              <a:t>kaynaştırma </a:t>
            </a:r>
            <a:r>
              <a:rPr lang="tr-TR" dirty="0"/>
              <a:t>yoluyla eğitim uygulaması yapılan okullarda özel eğitim ihtiyacı olan bireyler gelişim özellikleri de dikkate alınarak sınıflara eşit sayıda ve her bir şubede 2 öğrenciyi geçmeyecek şekilde yerleştirilir. Ancak bu sayı birleştirilmiş sınıf uygulaması yapılan okullarda ihtiyaç doğrultusunda artırılabilir.</a:t>
            </a:r>
          </a:p>
        </p:txBody>
      </p:sp>
    </p:spTree>
    <p:extLst>
      <p:ext uri="{BB962C8B-B14F-4D97-AF65-F5344CB8AC3E}">
        <p14:creationId xmlns:p14="http://schemas.microsoft.com/office/powerpoint/2010/main" val="4033233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Tam zamanlı </a:t>
            </a:r>
            <a:r>
              <a:rPr lang="tr-TR" sz="2800" b="1" dirty="0" smtClean="0"/>
              <a:t>kaynaştırma yoluyla </a:t>
            </a:r>
            <a:r>
              <a:rPr lang="tr-TR" sz="2800" b="1" dirty="0"/>
              <a:t>eğitim uygulamalarında başarının değerlendirilmesi</a:t>
            </a:r>
            <a:endParaRPr lang="tr-TR" sz="2800" dirty="0"/>
          </a:p>
        </p:txBody>
      </p:sp>
      <p:sp>
        <p:nvSpPr>
          <p:cNvPr id="3" name="İçerik Yer Tutucusu 2"/>
          <p:cNvSpPr>
            <a:spLocks noGrp="1"/>
          </p:cNvSpPr>
          <p:nvPr>
            <p:ph idx="1"/>
          </p:nvPr>
        </p:nvSpPr>
        <p:spPr/>
        <p:txBody>
          <a:bodyPr>
            <a:normAutofit/>
          </a:bodyPr>
          <a:lstStyle/>
          <a:p>
            <a:r>
              <a:rPr lang="tr-TR" dirty="0"/>
              <a:t> Öğrencilerin başarıları </a:t>
            </a:r>
            <a:r>
              <a:rPr lang="tr-TR" dirty="0" err="1"/>
              <a:t>BEP’lerine</a:t>
            </a:r>
            <a:r>
              <a:rPr lang="tr-TR" dirty="0"/>
              <a:t> göre değerlendirilir</a:t>
            </a:r>
            <a:r>
              <a:rPr lang="tr-TR" dirty="0" smtClean="0"/>
              <a:t>.</a:t>
            </a:r>
          </a:p>
          <a:p>
            <a:r>
              <a:rPr lang="tr-TR" dirty="0"/>
              <a:t>Tüm ölçme ve değerlendirme süreçlerinde öğrencilerin yetersizlik türü, gelişim özellikleri ve eğitim performansları doğrultusunda süre, ortam, yöntem, cihaz ve materyallerde düzenlemeler yapılarak gerekli tedbirler alınır</a:t>
            </a:r>
            <a:r>
              <a:rPr lang="tr-TR" dirty="0" smtClean="0"/>
              <a:t>.</a:t>
            </a:r>
          </a:p>
          <a:p>
            <a:r>
              <a:rPr lang="tr-TR" dirty="0"/>
              <a:t>Özel eğitim ihtiyacı olan öğrenciler için merkezi sistem sınavlarında gerekli tedbirler alınır</a:t>
            </a:r>
            <a:r>
              <a:rPr lang="tr-TR" dirty="0" smtClean="0"/>
              <a:t>.</a:t>
            </a:r>
          </a:p>
          <a:p>
            <a:r>
              <a:rPr lang="tr-TR" dirty="0"/>
              <a:t>İşitme yetersizliği, zihinsel yetersizliği veya otizmi olan öğrenciler, her tür ve kademede velinin yazılı talebi ve BEP geliştirme biriminin kararı doğrultusunda yabancı dil dersinden muaf tutulabilirler. Bu öğrenciler merkezi sistem sınavlarında, yabancı dil dersi sınavından muaf tutulurlar. Öğrencilerin yabancı dil dersinden muaf olma durumu okul yönetimi tarafından e-Okul sistemine işlenir.</a:t>
            </a:r>
          </a:p>
        </p:txBody>
      </p:sp>
    </p:spTree>
    <p:extLst>
      <p:ext uri="{BB962C8B-B14F-4D97-AF65-F5344CB8AC3E}">
        <p14:creationId xmlns:p14="http://schemas.microsoft.com/office/powerpoint/2010/main" val="159430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Görme yetersizliği olan öğrenciler için resim, şekil ve grafik içeren sorular kabartma olarak, betimlenerek veya bu soruların yerine eş değer sorular hazırlanarak değerlendirme yapılır</a:t>
            </a:r>
            <a:r>
              <a:rPr lang="tr-TR" dirty="0" smtClean="0"/>
              <a:t>.</a:t>
            </a:r>
          </a:p>
          <a:p>
            <a:r>
              <a:rPr lang="tr-TR" dirty="0"/>
              <a:t> Motor becerilerde yetersizliği olan öğrenciler velinin yazılı talebi doğrultusunda motor beceri gerektiren derslerin uygulamalı bölümlerinden muaf tutulurlar</a:t>
            </a:r>
            <a:r>
              <a:rPr lang="tr-TR" dirty="0" smtClean="0"/>
              <a:t>.</a:t>
            </a:r>
          </a:p>
          <a:p>
            <a:r>
              <a:rPr lang="tr-TR" dirty="0"/>
              <a:t>Öğrencilere, velinin yazılı talebi ve BEP geliştirme biriminin kararı doğrultusunda ilkokulda bir defaya mahsus olmak üzere sınıf tekrarı yaptırılabilir.</a:t>
            </a:r>
          </a:p>
        </p:txBody>
      </p:sp>
    </p:spTree>
    <p:extLst>
      <p:ext uri="{BB962C8B-B14F-4D97-AF65-F5344CB8AC3E}">
        <p14:creationId xmlns:p14="http://schemas.microsoft.com/office/powerpoint/2010/main" val="3013181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t>Sınıf mevcuduna göre kaynaştırma </a:t>
            </a:r>
            <a:r>
              <a:rPr lang="tr-TR" sz="2400" dirty="0" err="1" smtClean="0"/>
              <a:t>öğrencısı</a:t>
            </a:r>
            <a:r>
              <a:rPr lang="tr-TR" sz="2400" dirty="0" smtClean="0"/>
              <a:t> sayıları</a:t>
            </a:r>
            <a:endParaRPr lang="tr-TR" sz="2400"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802185988"/>
              </p:ext>
            </p:extLst>
          </p:nvPr>
        </p:nvGraphicFramePr>
        <p:xfrm>
          <a:off x="1069975" y="2120898"/>
          <a:ext cx="10058400" cy="2677524"/>
        </p:xfrm>
        <a:graphic>
          <a:graphicData uri="http://schemas.openxmlformats.org/drawingml/2006/table">
            <a:tbl>
              <a:tblPr firstRow="1" bandRow="1">
                <a:tableStyleId>{5C22544A-7EE6-4342-B048-85BDC9FD1C3A}</a:tableStyleId>
              </a:tblPr>
              <a:tblGrid>
                <a:gridCol w="3352800"/>
                <a:gridCol w="3352800"/>
                <a:gridCol w="3352800"/>
              </a:tblGrid>
              <a:tr h="892508">
                <a:tc>
                  <a:txBody>
                    <a:bodyPr/>
                    <a:lstStyle/>
                    <a:p>
                      <a:r>
                        <a:rPr lang="tr-TR" dirty="0" smtClean="0"/>
                        <a:t>SINIF</a:t>
                      </a:r>
                      <a:r>
                        <a:rPr lang="tr-TR" baseline="0" dirty="0" smtClean="0"/>
                        <a:t> MEVCUTLARI</a:t>
                      </a:r>
                      <a:endParaRPr lang="tr-TR" dirty="0"/>
                    </a:p>
                  </a:txBody>
                  <a:tcPr/>
                </a:tc>
                <a:tc>
                  <a:txBody>
                    <a:bodyPr/>
                    <a:lstStyle/>
                    <a:p>
                      <a:r>
                        <a:rPr lang="tr-TR" dirty="0" smtClean="0"/>
                        <a:t>OKUL ÖNCESI</a:t>
                      </a:r>
                      <a:endParaRPr lang="tr-TR" dirty="0"/>
                    </a:p>
                  </a:txBody>
                  <a:tcPr/>
                </a:tc>
                <a:tc>
                  <a:txBody>
                    <a:bodyPr/>
                    <a:lstStyle/>
                    <a:p>
                      <a:r>
                        <a:rPr lang="tr-TR" dirty="0" smtClean="0"/>
                        <a:t>DIĞER KADEMELER</a:t>
                      </a:r>
                      <a:endParaRPr lang="tr-TR" dirty="0"/>
                    </a:p>
                  </a:txBody>
                  <a:tcPr/>
                </a:tc>
              </a:tr>
              <a:tr h="892508">
                <a:tc>
                  <a:txBody>
                    <a:bodyPr/>
                    <a:lstStyle/>
                    <a:p>
                      <a:r>
                        <a:rPr lang="tr-TR" dirty="0" smtClean="0"/>
                        <a:t>Özel</a:t>
                      </a:r>
                      <a:r>
                        <a:rPr lang="tr-TR" baseline="0" dirty="0" smtClean="0"/>
                        <a:t> Eğitime </a:t>
                      </a:r>
                      <a:r>
                        <a:rPr lang="tr-TR" baseline="0" dirty="0" err="1" smtClean="0"/>
                        <a:t>Ihtiyacı</a:t>
                      </a:r>
                      <a:r>
                        <a:rPr lang="tr-TR" baseline="0" dirty="0" smtClean="0"/>
                        <a:t> Olan Öğrenci Sayısı 1 ise</a:t>
                      </a:r>
                      <a:endParaRPr lang="tr-TR" dirty="0"/>
                    </a:p>
                  </a:txBody>
                  <a:tcPr/>
                </a:tc>
                <a:tc>
                  <a:txBody>
                    <a:bodyPr/>
                    <a:lstStyle/>
                    <a:p>
                      <a:r>
                        <a:rPr lang="tr-TR" dirty="0" smtClean="0"/>
                        <a:t>20(en fazla)</a:t>
                      </a:r>
                      <a:endParaRPr lang="tr-TR" dirty="0"/>
                    </a:p>
                  </a:txBody>
                  <a:tcPr/>
                </a:tc>
                <a:tc>
                  <a:txBody>
                    <a:bodyPr/>
                    <a:lstStyle/>
                    <a:p>
                      <a:r>
                        <a:rPr lang="tr-TR" dirty="0" smtClean="0"/>
                        <a:t>35(en fazla)</a:t>
                      </a:r>
                      <a:endParaRPr lang="tr-TR" dirty="0"/>
                    </a:p>
                  </a:txBody>
                  <a:tcPr/>
                </a:tc>
              </a:tr>
              <a:tr h="892508">
                <a:tc>
                  <a:txBody>
                    <a:bodyPr/>
                    <a:lstStyle/>
                    <a:p>
                      <a:r>
                        <a:rPr lang="tr-TR" dirty="0" smtClean="0"/>
                        <a:t>Özel</a:t>
                      </a:r>
                      <a:r>
                        <a:rPr lang="tr-TR" baseline="0" dirty="0" smtClean="0"/>
                        <a:t> Eğitime </a:t>
                      </a:r>
                      <a:r>
                        <a:rPr lang="tr-TR" baseline="0" dirty="0" err="1" smtClean="0"/>
                        <a:t>Ihtiyacı</a:t>
                      </a:r>
                      <a:r>
                        <a:rPr lang="tr-TR" baseline="0" dirty="0" smtClean="0"/>
                        <a:t> Olan Öğrenci Sayısı 2 ise</a:t>
                      </a:r>
                      <a:endParaRPr lang="tr-TR" dirty="0"/>
                    </a:p>
                  </a:txBody>
                  <a:tcPr/>
                </a:tc>
                <a:tc>
                  <a:txBody>
                    <a:bodyPr/>
                    <a:lstStyle/>
                    <a:p>
                      <a:r>
                        <a:rPr lang="tr-TR" dirty="0" smtClean="0"/>
                        <a:t>10(en fazla)</a:t>
                      </a:r>
                      <a:endParaRPr lang="tr-TR" dirty="0"/>
                    </a:p>
                  </a:txBody>
                  <a:tcPr/>
                </a:tc>
                <a:tc>
                  <a:txBody>
                    <a:bodyPr/>
                    <a:lstStyle/>
                    <a:p>
                      <a:r>
                        <a:rPr lang="tr-TR" dirty="0" smtClean="0"/>
                        <a:t>25(en fazla)</a:t>
                      </a:r>
                      <a:endParaRPr lang="tr-TR" dirty="0"/>
                    </a:p>
                  </a:txBody>
                  <a:tcPr/>
                </a:tc>
              </a:tr>
            </a:tbl>
          </a:graphicData>
        </a:graphic>
      </p:graphicFrame>
      <p:sp>
        <p:nvSpPr>
          <p:cNvPr id="6" name="Metin kutusu 5"/>
          <p:cNvSpPr txBox="1"/>
          <p:nvPr/>
        </p:nvSpPr>
        <p:spPr>
          <a:xfrm>
            <a:off x="2969623" y="5643154"/>
            <a:ext cx="6239721" cy="369332"/>
          </a:xfrm>
          <a:prstGeom prst="rect">
            <a:avLst/>
          </a:prstGeom>
          <a:noFill/>
        </p:spPr>
        <p:txBody>
          <a:bodyPr wrap="none" rtlCol="0">
            <a:spAutoFit/>
          </a:bodyPr>
          <a:lstStyle/>
          <a:p>
            <a:r>
              <a:rPr lang="tr-TR" smtClean="0"/>
              <a:t>*Bir </a:t>
            </a:r>
            <a:r>
              <a:rPr lang="tr-TR" dirty="0" smtClean="0"/>
              <a:t>sınıfta en fazla 2 kaynaştırma </a:t>
            </a:r>
            <a:r>
              <a:rPr lang="tr-TR" smtClean="0"/>
              <a:t>öğrencisi bulunabilir.</a:t>
            </a:r>
            <a:endParaRPr lang="tr-TR"/>
          </a:p>
        </p:txBody>
      </p:sp>
    </p:spTree>
    <p:extLst>
      <p:ext uri="{BB962C8B-B14F-4D97-AF65-F5344CB8AC3E}">
        <p14:creationId xmlns:p14="http://schemas.microsoft.com/office/powerpoint/2010/main" val="1560927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GRIRAM\Desktop\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906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7 TEMMUZ 2018 TARİHLİ ÖZEL EĞİTİM HİZMETLERİ YÖNETMELİĞİ</a:t>
            </a:r>
          </a:p>
          <a:p>
            <a:r>
              <a:rPr lang="tr-TR" dirty="0" smtClean="0"/>
              <a:t>KAYNAŞTIRMA </a:t>
            </a:r>
            <a:r>
              <a:rPr lang="tr-TR" smtClean="0"/>
              <a:t>YOLUYLA EĞİTİM UYGULAMALARI KILAVUZ KİTAĞÇIĞI</a:t>
            </a:r>
            <a:endParaRPr lang="tr-TR" dirty="0" smtClean="0"/>
          </a:p>
          <a:p>
            <a:endParaRPr lang="tr-TR" dirty="0"/>
          </a:p>
        </p:txBody>
      </p:sp>
    </p:spTree>
    <p:extLst>
      <p:ext uri="{BB962C8B-B14F-4D97-AF65-F5344CB8AC3E}">
        <p14:creationId xmlns:p14="http://schemas.microsoft.com/office/powerpoint/2010/main" val="23392741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TM03090434[[fn=Ahşap Türü]]</Template>
  <TotalTime>43</TotalTime>
  <Words>261</Words>
  <Application>Microsoft Office PowerPoint</Application>
  <PresentationFormat>Özel</PresentationFormat>
  <Paragraphs>32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Wood Type Yazı Tipi</vt:lpstr>
      <vt:lpstr>KAYNASTIRMA YOLUYLA EĞİTİM UYGULAMALARI</vt:lpstr>
      <vt:lpstr>PowerPoint Sunusu</vt:lpstr>
      <vt:lpstr>Tam zamanlı kaynaştırma yoluyla eğıtım de dıkkat edılmesı gereken hususlar;</vt:lpstr>
      <vt:lpstr>Tam zamanlı kaynaştırma yoluyla eğitim uygulamalarında başarının değerlendirilmesi</vt:lpstr>
      <vt:lpstr>PowerPoint Sunusu</vt:lpstr>
      <vt:lpstr>Sınıf mevcuduna göre kaynaştırma öğrencısı sayıları</vt:lpstr>
      <vt:lpstr>PowerPoint Sunusu</vt:lpstr>
      <vt:lpstr>KAYNAKÇA;</vt:lpstr>
    </vt:vector>
  </TitlesOfParts>
  <Company>SilentAll Team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KAYNASTIRMA YOLUYLA EĞİTİM UYGULAMALARI</dc:title>
  <dc:creator>AGRIRAM</dc:creator>
  <cp:lastModifiedBy>AGRIRAM</cp:lastModifiedBy>
  <cp:revision>5</cp:revision>
  <dcterms:created xsi:type="dcterms:W3CDTF">2018-11-13T11:42:33Z</dcterms:created>
  <dcterms:modified xsi:type="dcterms:W3CDTF">2018-11-14T07:36:12Z</dcterms:modified>
</cp:coreProperties>
</file>