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58" r:id="rId4"/>
    <p:sldId id="267" r:id="rId5"/>
    <p:sldId id="26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57AC041-C6CE-48AD-97B9-570A70296A2B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7CCBD1-04B2-435F-804D-0342AB0AD29F}" type="datetimeFigureOut">
              <a:rPr lang="tr-TR" smtClean="0"/>
              <a:t>13.11.2018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RAM’a </a:t>
            </a:r>
            <a:r>
              <a:rPr lang="tr-TR" dirty="0"/>
              <a:t>N</a:t>
            </a:r>
            <a:r>
              <a:rPr lang="tr-TR" dirty="0" smtClean="0"/>
              <a:t>asıl Öğrenci </a:t>
            </a:r>
            <a:r>
              <a:rPr lang="tr-TR" dirty="0"/>
              <a:t>Y</a:t>
            </a:r>
            <a:r>
              <a:rPr lang="tr-TR" dirty="0" smtClean="0"/>
              <a:t>önlendirilir?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RAM’a öğrenci yönlendirmeden önce izlenmesi gereken adımlar;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b="1" dirty="0"/>
              <a:t>Sınıf öğretmeni bu öğrenci için,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uygulamakta olduğu müfredat </a:t>
            </a:r>
            <a:r>
              <a:rPr lang="tr-TR" dirty="0" smtClean="0"/>
              <a:t>kapsamında , gerekli </a:t>
            </a:r>
            <a:r>
              <a:rPr lang="tr-TR" dirty="0"/>
              <a:t>tedbirleri almaya çalışır</a:t>
            </a:r>
            <a:r>
              <a:rPr lang="tr-TR" dirty="0" smtClean="0"/>
              <a:t>.</a:t>
            </a:r>
          </a:p>
          <a:p>
            <a:r>
              <a:rPr lang="tr-TR" b="1" dirty="0"/>
              <a:t>Öncelikle öğrencinin durumu ;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idare , sınıf öğretmeni, rehber öğretmen, aile ile görüşülerek </a:t>
            </a:r>
            <a:r>
              <a:rPr lang="tr-TR" dirty="0"/>
              <a:t>değerlendirilir</a:t>
            </a:r>
            <a:r>
              <a:rPr lang="tr-TR" dirty="0" smtClean="0"/>
              <a:t>.</a:t>
            </a:r>
          </a:p>
          <a:p>
            <a:r>
              <a:rPr lang="tr-TR" b="1" dirty="0"/>
              <a:t>Bu amaçla sınıfın fiziksel çevresi,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öğretmenin kullandığı yöntemler ve </a:t>
            </a:r>
            <a:r>
              <a:rPr lang="tr-TR" dirty="0" smtClean="0"/>
              <a:t>teknikler de yeni </a:t>
            </a:r>
            <a:r>
              <a:rPr lang="tr-TR" dirty="0"/>
              <a:t>düzenlemeler yapılmalıdır.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316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effectLst/>
              </a:rPr>
              <a:t>Yapılan bütün çalışmalar sonunda öğrenci gelişim gösteremiyorsa;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</a:t>
            </a:r>
            <a:r>
              <a:rPr lang="tr-TR" dirty="0" smtClean="0"/>
              <a:t>ğrenci </a:t>
            </a:r>
            <a:r>
              <a:rPr lang="tr-TR" dirty="0"/>
              <a:t>için yapılan tüm çalışmalar </a:t>
            </a:r>
            <a:r>
              <a:rPr lang="tr-TR" dirty="0" err="1" smtClean="0"/>
              <a:t>raporlaştırılır</a:t>
            </a:r>
            <a:r>
              <a:rPr lang="tr-TR" dirty="0" smtClean="0"/>
              <a:t> ve </a:t>
            </a:r>
            <a:r>
              <a:rPr lang="tr-TR" dirty="0"/>
              <a:t>bu öğrenci için RAM’a yönlendirme süreci başlatılır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Eğer öğrenci de zihinsel bir yetersizlik olduğu düşünülüyorsa RAM ile iletişime geçilerek zeka testi randevusu alınabilir.</a:t>
            </a:r>
          </a:p>
          <a:p>
            <a:r>
              <a:rPr lang="tr-TR" dirty="0" smtClean="0"/>
              <a:t>Zeka testi sonucuna göre gerekli işlemler ram tarafından başlatılır.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76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öğrenci de özel öğrenme güçlüğü, otizm ve dil konuşma güçlüğü olduğuna dair şüpheler varsa öğrenci ilk olarak hastaneye yönlendirilir.</a:t>
            </a:r>
          </a:p>
          <a:p>
            <a:r>
              <a:rPr lang="tr-TR" dirty="0" smtClean="0"/>
              <a:t>Hastane de alınan heyet kurulu raporu sonucunda öğrenci </a:t>
            </a:r>
            <a:r>
              <a:rPr lang="tr-TR" dirty="0" err="1" smtClean="0"/>
              <a:t>ram’a</a:t>
            </a:r>
            <a:r>
              <a:rPr lang="tr-TR" dirty="0" smtClean="0"/>
              <a:t> yönlendirilir.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922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Ram’a</a:t>
            </a:r>
            <a:r>
              <a:rPr lang="tr-TR" sz="3200" dirty="0" smtClean="0"/>
              <a:t> yönlendirilen öğrenciler için okulların göndermesi gereken formlar;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Öğrenci ilk defa </a:t>
            </a:r>
            <a:r>
              <a:rPr lang="tr-TR" dirty="0" err="1" smtClean="0"/>
              <a:t>ram’a</a:t>
            </a:r>
            <a:r>
              <a:rPr lang="tr-TR" dirty="0" smtClean="0"/>
              <a:t> yönlendiriliyorsa öğrencinin öğretmenleri tarafından eğitsel değerlendirme istek formu doldurulup DYS üzerinden </a:t>
            </a:r>
            <a:r>
              <a:rPr lang="tr-TR" dirty="0" err="1" smtClean="0"/>
              <a:t>ram’a</a:t>
            </a:r>
            <a:r>
              <a:rPr lang="tr-TR" dirty="0" smtClean="0"/>
              <a:t> gönderilmesi gerekmektedir.</a:t>
            </a:r>
          </a:p>
          <a:p>
            <a:r>
              <a:rPr lang="tr-TR" dirty="0" smtClean="0"/>
              <a:t>Öğrenci daha önce </a:t>
            </a:r>
            <a:r>
              <a:rPr lang="tr-TR" dirty="0" err="1" smtClean="0"/>
              <a:t>ram’a</a:t>
            </a:r>
            <a:r>
              <a:rPr lang="tr-TR" dirty="0" smtClean="0"/>
              <a:t> yönlendirildiyse öğretmenleri tarafından bireysel gelişim raporu doldurulup DYS üzerinden </a:t>
            </a:r>
            <a:r>
              <a:rPr lang="tr-TR" dirty="0" err="1" smtClean="0"/>
              <a:t>ram’a</a:t>
            </a:r>
            <a:r>
              <a:rPr lang="tr-TR" dirty="0" smtClean="0"/>
              <a:t> gönderilmesi gerekmektedir.</a:t>
            </a:r>
          </a:p>
          <a:p>
            <a:r>
              <a:rPr lang="tr-TR" dirty="0" smtClean="0"/>
              <a:t>Öğrencinin daha önceden raporu olmasına rağmen kademe değişikliğinden dolayı ram raporunun yenilenmesi için başvurularda eğitsel değerlendirme isteği doldurulup </a:t>
            </a:r>
            <a:r>
              <a:rPr lang="tr-TR" dirty="0" err="1" smtClean="0"/>
              <a:t>ram’a</a:t>
            </a:r>
            <a:r>
              <a:rPr lang="tr-TR" dirty="0" smtClean="0"/>
              <a:t> DYS üzerinden gönderilmesi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93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RANDEVU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defa </a:t>
            </a:r>
            <a:r>
              <a:rPr lang="tr-TR" dirty="0" err="1" smtClean="0"/>
              <a:t>ram’a</a:t>
            </a:r>
            <a:r>
              <a:rPr lang="tr-TR" dirty="0" smtClean="0"/>
              <a:t> başvuracak öğrencilere randevu almak için öğrencinin velisi </a:t>
            </a:r>
            <a:r>
              <a:rPr lang="tr-TR" dirty="0" err="1" smtClean="0"/>
              <a:t>ram’a</a:t>
            </a:r>
            <a:r>
              <a:rPr lang="tr-TR" dirty="0" smtClean="0"/>
              <a:t> bizzat başvurarak heyet raporunu ibraz ederek alması gerekmektedir.</a:t>
            </a:r>
          </a:p>
          <a:p>
            <a:r>
              <a:rPr lang="tr-TR" dirty="0" smtClean="0"/>
              <a:t>İlk gelişi olmayan öğrenciler için </a:t>
            </a:r>
            <a:r>
              <a:rPr lang="tr-TR" dirty="0"/>
              <a:t>ise randevu </a:t>
            </a:r>
            <a:r>
              <a:rPr lang="tr-TR" dirty="0" smtClean="0"/>
              <a:t>«www.ramdevu.meb.gov.tr» adresinden online olarak alınabilmektedir.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91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Randevu Esnasında </a:t>
            </a:r>
            <a:r>
              <a:rPr lang="tr-TR" dirty="0"/>
              <a:t>G</a:t>
            </a:r>
            <a:r>
              <a:rPr lang="tr-TR" dirty="0" smtClean="0"/>
              <a:t>etirilmesi </a:t>
            </a:r>
            <a:r>
              <a:rPr lang="tr-TR" dirty="0"/>
              <a:t>G</a:t>
            </a:r>
            <a:r>
              <a:rPr lang="tr-TR" dirty="0" smtClean="0"/>
              <a:t>ereken </a:t>
            </a:r>
            <a:r>
              <a:rPr lang="tr-TR" dirty="0"/>
              <a:t>E</a:t>
            </a:r>
            <a:r>
              <a:rPr lang="tr-TR" dirty="0" smtClean="0"/>
              <a:t>vrakalar;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Veli dilekçesi</a:t>
            </a:r>
          </a:p>
          <a:p>
            <a:r>
              <a:rPr lang="tr-TR" dirty="0" smtClean="0"/>
              <a:t>Heyet raporu</a:t>
            </a:r>
          </a:p>
          <a:p>
            <a:r>
              <a:rPr lang="tr-TR" dirty="0" smtClean="0"/>
              <a:t>Öğrenciye ait 4 fotoğraf</a:t>
            </a:r>
          </a:p>
          <a:p>
            <a:r>
              <a:rPr lang="tr-TR" dirty="0" smtClean="0"/>
              <a:t>Veli ve öğrenci kimlik (aslı ve fotokopisi)</a:t>
            </a:r>
          </a:p>
          <a:p>
            <a:r>
              <a:rPr lang="tr-TR" dirty="0" smtClean="0"/>
              <a:t>Okuldan gelecek formlar(</a:t>
            </a:r>
            <a:r>
              <a:rPr lang="tr-TR" dirty="0" err="1" smtClean="0"/>
              <a:t>dys</a:t>
            </a:r>
            <a:r>
              <a:rPr lang="tr-TR" dirty="0" smtClean="0"/>
              <a:t> üzerinden)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077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AĞRI REHBERLİK VE ARAŞTIRMA MERKEZİ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114300" indent="0">
              <a:buNone/>
            </a:pPr>
            <a:endParaRPr lang="tr-TR" i="1" dirty="0" smtClean="0"/>
          </a:p>
          <a:p>
            <a:r>
              <a:rPr lang="tr-TR" b="1" dirty="0" smtClean="0"/>
              <a:t>ADRES: Kazım </a:t>
            </a:r>
            <a:r>
              <a:rPr lang="tr-TR" b="1" dirty="0"/>
              <a:t>Karabekir Mahallesi. Cumhuriyet Caddesi. No223. Merkez/Ağrı Eski Bahçelievler Polis Karakolu </a:t>
            </a:r>
            <a:r>
              <a:rPr lang="tr-TR" b="1" dirty="0" smtClean="0"/>
              <a:t>Binası AĞRI/MERKEZ</a:t>
            </a:r>
            <a:endParaRPr lang="tr-TR" b="1" dirty="0"/>
          </a:p>
          <a:p>
            <a:r>
              <a:rPr lang="tr-TR" dirty="0"/>
              <a:t> </a:t>
            </a:r>
            <a:r>
              <a:rPr lang="tr-TR" b="1" dirty="0" smtClean="0"/>
              <a:t>TELEFON:0472 215 3804</a:t>
            </a:r>
          </a:p>
          <a:p>
            <a:r>
              <a:rPr lang="tr-TR" b="1" dirty="0"/>
              <a:t>http</a:t>
            </a:r>
            <a:r>
              <a:rPr lang="tr-TR" b="1" dirty="0" smtClean="0"/>
              <a:t>://www.agriram.meb.k12.tr</a:t>
            </a:r>
            <a:r>
              <a:rPr lang="tr-TR" b="1" dirty="0"/>
              <a:t>/</a:t>
            </a:r>
            <a:endParaRPr lang="tr-TR" b="1" dirty="0" smtClean="0"/>
          </a:p>
          <a:p>
            <a:endParaRPr lang="tr-TR" b="1" dirty="0" smtClean="0"/>
          </a:p>
          <a:p>
            <a:endParaRPr lang="tr-TR" b="1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26" name="Picture 2" descr="C:\Users\AGRIRAM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39604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498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</TotalTime>
  <Words>252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Bitişiklik</vt:lpstr>
      <vt:lpstr>RAM’a Nasıl Öğrenci Yönlendirilir?</vt:lpstr>
      <vt:lpstr>RAM’a öğrenci yönlendirmeden önce izlenmesi gereken adımlar;</vt:lpstr>
      <vt:lpstr>Yapılan bütün çalışmalar sonunda öğrenci gelişim gösteremiyorsa;</vt:lpstr>
      <vt:lpstr>PowerPoint Sunusu</vt:lpstr>
      <vt:lpstr>Ram’a yönlendirilen öğrenciler için okulların göndermesi gereken formlar;</vt:lpstr>
      <vt:lpstr>RANDEVU</vt:lpstr>
      <vt:lpstr>Randevu Esnasında Getirilmesi Gereken Evrakalar;</vt:lpstr>
      <vt:lpstr>AĞRI REHBERLİK VE ARAŞTIRMA MERKEZİ</vt:lpstr>
    </vt:vector>
  </TitlesOfParts>
  <Company>SilentAll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RAM’a nasıl öğrenci yönlendirilir?</dc:title>
  <dc:creator>AGRIRAM</dc:creator>
  <cp:lastModifiedBy>AGRIRAM</cp:lastModifiedBy>
  <cp:revision>5</cp:revision>
  <dcterms:created xsi:type="dcterms:W3CDTF">2018-11-13T12:43:23Z</dcterms:created>
  <dcterms:modified xsi:type="dcterms:W3CDTF">2018-11-13T13:19:17Z</dcterms:modified>
</cp:coreProperties>
</file>