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4" r:id="rId14"/>
    <p:sldId id="287" r:id="rId15"/>
    <p:sldId id="286" r:id="rId16"/>
    <p:sldId id="285"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Alt Başlık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Başlık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Düz Bağlayıcı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Veri Yer Tutucusu 14"/>
          <p:cNvSpPr>
            <a:spLocks noGrp="1"/>
          </p:cNvSpPr>
          <p:nvPr>
            <p:ph type="dt" sz="half" idx="10"/>
          </p:nvPr>
        </p:nvSpPr>
        <p:spPr/>
        <p:txBody>
          <a:bodyPr/>
          <a:lstStyle/>
          <a:p>
            <a:fld id="{A23720DD-5B6D-40BF-8493-A6B52D484E6B}" type="datetimeFigureOut">
              <a:rPr lang="tr-TR" smtClean="0"/>
              <a:t>14.11.2018</a:t>
            </a:fld>
            <a:endParaRPr lang="tr-TR"/>
          </a:p>
        </p:txBody>
      </p:sp>
      <p:sp>
        <p:nvSpPr>
          <p:cNvPr id="16" name="Slayt Numarası Yer Tutucusu 15"/>
          <p:cNvSpPr>
            <a:spLocks noGrp="1"/>
          </p:cNvSpPr>
          <p:nvPr>
            <p:ph type="sldNum" sz="quarter" idx="11"/>
          </p:nvPr>
        </p:nvSpPr>
        <p:spPr/>
        <p:txBody>
          <a:bodyPr/>
          <a:lstStyle/>
          <a:p>
            <a:fld id="{F302176B-0E47-46AC-8F43-DAB4B8A37D06}" type="slidenum">
              <a:rPr lang="tr-TR" smtClean="0"/>
              <a:t>‹#›</a:t>
            </a:fld>
            <a:endParaRPr lang="tr-TR"/>
          </a:p>
        </p:txBody>
      </p:sp>
      <p:sp>
        <p:nvSpPr>
          <p:cNvPr id="17" name="Altbilgi Yer Tutucusu 16"/>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14.11.2018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İçerik Yer Tutucusu 8"/>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Veri Yer Tutucusu 13"/>
          <p:cNvSpPr>
            <a:spLocks noGrp="1"/>
          </p:cNvSpPr>
          <p:nvPr>
            <p:ph type="dt" sz="half" idx="14"/>
          </p:nvPr>
        </p:nvSpPr>
        <p:spPr/>
        <p:txBody>
          <a:bodyPr/>
          <a:lstStyle/>
          <a:p>
            <a:fld id="{A23720DD-5B6D-40BF-8493-A6B52D484E6B}" type="datetimeFigureOut">
              <a:rPr lang="tr-TR" smtClean="0"/>
              <a:t>14.11.2018</a:t>
            </a:fld>
            <a:endParaRPr lang="tr-TR"/>
          </a:p>
        </p:txBody>
      </p:sp>
      <p:sp>
        <p:nvSpPr>
          <p:cNvPr id="15" name="Slayt Numarası Yer Tutucusu 14"/>
          <p:cNvSpPr>
            <a:spLocks noGrp="1"/>
          </p:cNvSpPr>
          <p:nvPr>
            <p:ph type="sldNum" sz="quarter" idx="15"/>
          </p:nvPr>
        </p:nvSpPr>
        <p:spPr/>
        <p:txBody>
          <a:bodyPr/>
          <a:lstStyle>
            <a:lvl1pPr algn="ctr">
              <a:defRPr/>
            </a:lvl1pPr>
          </a:lstStyle>
          <a:p>
            <a:fld id="{F302176B-0E47-46AC-8F43-DAB4B8A37D06}" type="slidenum">
              <a:rPr lang="tr-TR" smtClean="0"/>
              <a:t>‹#›</a:t>
            </a:fld>
            <a:endParaRPr lang="tr-TR"/>
          </a:p>
        </p:txBody>
      </p:sp>
      <p:sp>
        <p:nvSpPr>
          <p:cNvPr id="16" name="Altbilgi Yer Tutucusu 15"/>
          <p:cNvSpPr>
            <a:spLocks noGrp="1"/>
          </p:cNvSpPr>
          <p:nvPr>
            <p:ph type="ftr" sz="quarter" idx="16"/>
          </p:nvPr>
        </p:nvSpPr>
        <p:spPr/>
        <p:txBody>
          <a:bodyPr/>
          <a:lstStyle/>
          <a:p>
            <a:endParaRPr lang="tr-TR"/>
          </a:p>
        </p:txBody>
      </p:sp>
      <p:sp>
        <p:nvSpPr>
          <p:cNvPr id="17" name="Başlık 16"/>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A23720DD-5B6D-40BF-8493-A6B52D484E6B}" type="datetimeFigureOut">
              <a:rPr lang="tr-TR" smtClean="0"/>
              <a:t>14.11.2018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2" name="Başlık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Düz Bağlayıcı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Veri Yer Tutucusu 4"/>
          <p:cNvSpPr>
            <a:spLocks noGrp="1"/>
          </p:cNvSpPr>
          <p:nvPr>
            <p:ph type="dt" sz="half" idx="10"/>
          </p:nvPr>
        </p:nvSpPr>
        <p:spPr/>
        <p:txBody>
          <a:bodyPr/>
          <a:lstStyle/>
          <a:p>
            <a:fld id="{A23720DD-5B6D-40BF-8493-A6B52D484E6B}" type="datetimeFigureOut">
              <a:rPr lang="tr-TR" smtClean="0"/>
              <a:t>14.11.2018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11" name="İçerik Yer Tutucusu 10"/>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8" name="Altbilgi Yer Tutucusu 7"/>
          <p:cNvSpPr>
            <a:spLocks noGrp="1"/>
          </p:cNvSpPr>
          <p:nvPr>
            <p:ph type="ftr" sz="quarter" idx="11"/>
          </p:nvPr>
        </p:nvSpPr>
        <p:spPr/>
        <p:txBody>
          <a:bodyPr/>
          <a:lstStyle/>
          <a:p>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14.11.2018</a:t>
            </a:fld>
            <a:endParaRPr lang="tr-TR"/>
          </a:p>
        </p:txBody>
      </p:sp>
      <p:sp>
        <p:nvSpPr>
          <p:cNvPr id="3" name="Metin Yer Tutucus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İçerik Yer Tutucusu 31"/>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İçerik Yer Tutucusu 33"/>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Başlık 1"/>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Metin Yer Tutucus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Düz Bağlayıcı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t>14.11.2018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14.11.2018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İçerik Yer Tutucusu 28"/>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Metin Yer Tutucus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Başlık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Veri Yer Tutucusu 7"/>
          <p:cNvSpPr>
            <a:spLocks noGrp="1"/>
          </p:cNvSpPr>
          <p:nvPr>
            <p:ph type="dt" sz="half" idx="14"/>
          </p:nvPr>
        </p:nvSpPr>
        <p:spPr/>
        <p:txBody>
          <a:bodyPr/>
          <a:lstStyle/>
          <a:p>
            <a:fld id="{A23720DD-5B6D-40BF-8493-A6B52D484E6B}" type="datetimeFigureOut">
              <a:rPr lang="tr-TR" smtClean="0"/>
              <a:t>14.11.2018</a:t>
            </a:fld>
            <a:endParaRPr lang="tr-TR"/>
          </a:p>
        </p:txBody>
      </p:sp>
      <p:sp>
        <p:nvSpPr>
          <p:cNvPr id="9" name="Slayt Numarası Yer Tutucusu 8"/>
          <p:cNvSpPr>
            <a:spLocks noGrp="1"/>
          </p:cNvSpPr>
          <p:nvPr>
            <p:ph type="sldNum" sz="quarter" idx="15"/>
          </p:nvPr>
        </p:nvSpPr>
        <p:spPr/>
        <p:txBody>
          <a:bodyPr/>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Metin Yer Tutucus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p:txBody>
          <a:bodyPr/>
          <a:lstStyle/>
          <a:p>
            <a:fld id="{A23720DD-5B6D-40BF-8493-A6B52D484E6B}" type="datetimeFigureOut">
              <a:rPr lang="tr-TR" smtClean="0"/>
              <a:t>14.11.2018</a:t>
            </a:fld>
            <a:endParaRPr lang="tr-TR"/>
          </a:p>
        </p:txBody>
      </p:sp>
      <p:sp>
        <p:nvSpPr>
          <p:cNvPr id="9" name="Slayt Numarası Yer Tutucusu 8"/>
          <p:cNvSpPr>
            <a:spLocks noGrp="1"/>
          </p:cNvSpPr>
          <p:nvPr>
            <p:ph type="sldNum" sz="quarter" idx="11"/>
          </p:nvPr>
        </p:nvSpPr>
        <p:spPr/>
        <p:txBody>
          <a:bodyPr/>
          <a:lstStyle/>
          <a:p>
            <a:fld id="{F302176B-0E47-46AC-8F43-DAB4B8A37D06}" type="slidenum">
              <a:rPr lang="tr-TR" smtClean="0"/>
              <a:t>‹#›</a:t>
            </a:fld>
            <a:endParaRPr lang="tr-TR"/>
          </a:p>
        </p:txBody>
      </p:sp>
      <p:sp>
        <p:nvSpPr>
          <p:cNvPr id="10" name="Altbilgi Yer Tutucusu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etin Yer Tutucus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23720DD-5B6D-40BF-8493-A6B52D484E6B}" type="datetimeFigureOut">
              <a:rPr lang="tr-TR" smtClean="0"/>
              <a:t>14.11.2018</a:t>
            </a:fld>
            <a:endParaRPr lang="tr-TR"/>
          </a:p>
        </p:txBody>
      </p:sp>
      <p:sp>
        <p:nvSpPr>
          <p:cNvPr id="10" name="Altbilgi Yer Tutucusu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Slayt Numarası Yer Tutucus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302176B-0E47-46AC-8F43-DAB4B8A37D06}" type="slidenum">
              <a:rPr lang="tr-TR" smtClean="0"/>
              <a:t>‹#›</a:t>
            </a:fld>
            <a:endParaRPr lang="tr-TR"/>
          </a:p>
        </p:txBody>
      </p:sp>
      <p:sp>
        <p:nvSpPr>
          <p:cNvPr id="5" name="Başlık Yer Tutucus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AGRIRAM\Desktop\3s.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1733506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smtClean="0"/>
              <a:t>Değerlendirme sonucuna göre değerlendirme kurulundan iki ayrı karar çıkar.</a:t>
            </a:r>
          </a:p>
          <a:p>
            <a:r>
              <a:rPr lang="tr-TR" dirty="0" smtClean="0"/>
              <a:t>Resmi tedbir yönlendirmesi: Öğrencinin var olan engel durumu ve performansına göre öğrencinin hangi tür ve kademedeki devlet okuluna ve sınıfına yerleştirileceğinin kararlaştırıldığı rapordur.</a:t>
            </a:r>
          </a:p>
          <a:p>
            <a:r>
              <a:rPr lang="tr-TR" dirty="0" smtClean="0"/>
              <a:t>Destek eğitim yönlendirmesi: Öğrencinin destekleme amaçlı özel eğitim ve rehabilitasyon merkezine gidip/gitmeyeceğine ve eğer gidecekse hangi modüllerden ne kadar süreyle destek eğitim alacağına karar verildiği rapordur.</a:t>
            </a:r>
            <a:endParaRPr lang="tr-TR" dirty="0"/>
          </a:p>
        </p:txBody>
      </p:sp>
      <p:sp>
        <p:nvSpPr>
          <p:cNvPr id="3" name="Başlık 2"/>
          <p:cNvSpPr>
            <a:spLocks noGrp="1"/>
          </p:cNvSpPr>
          <p:nvPr>
            <p:ph type="title"/>
          </p:nvPr>
        </p:nvSpPr>
        <p:spPr/>
        <p:txBody>
          <a:bodyPr>
            <a:normAutofit fontScale="90000"/>
          </a:bodyPr>
          <a:lstStyle/>
          <a:p>
            <a:r>
              <a:rPr lang="tr-TR" dirty="0" smtClean="0"/>
              <a:t>Değerlendirme Sonucunda </a:t>
            </a:r>
            <a:r>
              <a:rPr lang="tr-TR" dirty="0"/>
              <a:t>Ç</a:t>
            </a:r>
            <a:r>
              <a:rPr lang="tr-TR" dirty="0" smtClean="0"/>
              <a:t>ıkan Kararlar;</a:t>
            </a:r>
            <a:endParaRPr lang="tr-TR" dirty="0"/>
          </a:p>
        </p:txBody>
      </p:sp>
    </p:spTree>
    <p:extLst>
      <p:ext uri="{BB962C8B-B14F-4D97-AF65-F5344CB8AC3E}">
        <p14:creationId xmlns:p14="http://schemas.microsoft.com/office/powerpoint/2010/main" val="1536181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Resmi tedbir yönlendirme kararına itiraz: Öğrenci için önerilen resmi tedbir kararının öğrenci için uygun olmadığı düşünülüyorsa ramdan çıkan kararın başlangıç tarihinden itibaren 30 iş günü* sonrasında itiraz edilebilir ve tekrar değerlendirilmesi için rama başvurulabilir.</a:t>
            </a:r>
          </a:p>
          <a:p>
            <a:r>
              <a:rPr lang="tr-TR" dirty="0" smtClean="0"/>
              <a:t>*:İtiraz etmek için 30 iş günlük süre olmasının nedeni bu süreç içerisinde karar verilen resmi tedbirin uygulanabilmesi için gerekli uyarlamaların yapılması ve bu süreç içerisinde uygulanan tedbiri öğrenci için yararlı olup olmadığına karar verilebilmesi içindir. </a:t>
            </a:r>
            <a:endParaRPr lang="tr-TR" dirty="0"/>
          </a:p>
        </p:txBody>
      </p:sp>
      <p:sp>
        <p:nvSpPr>
          <p:cNvPr id="3" name="Başlık 2"/>
          <p:cNvSpPr>
            <a:spLocks noGrp="1"/>
          </p:cNvSpPr>
          <p:nvPr>
            <p:ph type="title"/>
          </p:nvPr>
        </p:nvSpPr>
        <p:spPr/>
        <p:txBody>
          <a:bodyPr>
            <a:normAutofit fontScale="90000"/>
          </a:bodyPr>
          <a:lstStyle/>
          <a:p>
            <a:r>
              <a:rPr lang="tr-TR" dirty="0" smtClean="0"/>
              <a:t>Değerlendirme Sonucunda Çıkan Kararlara Nasıl İtiraz Edilir?</a:t>
            </a:r>
            <a:endParaRPr lang="tr-TR" dirty="0"/>
          </a:p>
        </p:txBody>
      </p:sp>
    </p:spTree>
    <p:extLst>
      <p:ext uri="{BB962C8B-B14F-4D97-AF65-F5344CB8AC3E}">
        <p14:creationId xmlns:p14="http://schemas.microsoft.com/office/powerpoint/2010/main" val="213637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t>Özel eğitim ihtiyacı olan bireyler Özel Eğitim Değerlendirme Kurulu Raporu doğrultusunda her tür ve kademedeki eğitimlerini kaynaştırma yoluyla sürdürebilirler.</a:t>
            </a:r>
          </a:p>
          <a:p>
            <a:r>
              <a:rPr lang="tr-TR" dirty="0"/>
              <a:t>Özel eğitim ihtiyacı olan bireyler, kaynaştırma yoluyla eğitimlerini akranları ile birlikte aynı sınıfta tam zamanlı kaynaştırma olarak sürdürebilirler.</a:t>
            </a:r>
          </a:p>
          <a:p>
            <a:r>
              <a:rPr lang="tr-TR" dirty="0"/>
              <a:t>Kaynaştırma yoluyla eğitim yapılan okullarda BEP geliştirme birimi oluşturulması zorunludur.</a:t>
            </a:r>
          </a:p>
          <a:p>
            <a:r>
              <a:rPr lang="tr-TR" dirty="0"/>
              <a:t> Öğrenci Davranışlarını Değerlendirme Kurulu ile Ödül ve Disiplin Kurulu’nda kaynaştırma yoluyla eğitimlerine devam eden öğrencilerle ilgili alınacak kararlarda BEP geliştirme birimiyle iş birliği yapılır.</a:t>
            </a:r>
          </a:p>
          <a:p>
            <a:endParaRPr lang="tr-TR" dirty="0"/>
          </a:p>
        </p:txBody>
      </p:sp>
      <p:sp>
        <p:nvSpPr>
          <p:cNvPr id="3" name="Başlık 2"/>
          <p:cNvSpPr>
            <a:spLocks noGrp="1"/>
          </p:cNvSpPr>
          <p:nvPr>
            <p:ph type="title"/>
          </p:nvPr>
        </p:nvSpPr>
        <p:spPr/>
        <p:txBody>
          <a:bodyPr/>
          <a:lstStyle/>
          <a:p>
            <a:r>
              <a:rPr lang="tr-TR" dirty="0">
                <a:effectLst/>
              </a:rPr>
              <a:t>Tam Zamanlı Kaynaştırma Nedir?</a:t>
            </a:r>
            <a:endParaRPr lang="tr-TR" dirty="0"/>
          </a:p>
        </p:txBody>
      </p:sp>
    </p:spTree>
    <p:extLst>
      <p:ext uri="{BB962C8B-B14F-4D97-AF65-F5344CB8AC3E}">
        <p14:creationId xmlns:p14="http://schemas.microsoft.com/office/powerpoint/2010/main" val="2754446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t>Öğrenciler, kayıtlı bulundukları okulda uygulanan eğitim programını takip ederler. Öğrencilerin takip ettikleri programlar temel alınarak BEP hazırlanır.</a:t>
            </a:r>
          </a:p>
          <a:p>
            <a:r>
              <a:rPr lang="tr-TR" dirty="0"/>
              <a:t>Ortaöğretimi tamamlayan öğrencilere akranlarına verilen diploma düzenlenir.</a:t>
            </a:r>
          </a:p>
          <a:p>
            <a:r>
              <a:rPr lang="tr-TR" dirty="0"/>
              <a:t>Tam zamanlı kaynaştırma yoluyla eğitim yapılan okullarda özel eğitim ihtiyacı olan öğrenciler için uygun ortam düzenlemeleri yapılır ve destek eğitim odası açılır.</a:t>
            </a:r>
          </a:p>
          <a:p>
            <a:r>
              <a:rPr lang="tr-TR" dirty="0"/>
              <a:t>Tam zamanlı kaynaştırma yoluyla eğitim uygulaması yapılan okullarda özel eğitim ihtiyacı olan bireyler gelişim özellikleri de dikkate alınarak sınıflara eşit sayıda ve her bir şubede 2 öğrenciyi geçmeyecek şekilde yerleştirilir. Ancak bu sayı birleştirilmiş sınıf uygulaması yapılan okullarda ihtiyaç doğrultusunda artırılabilir.</a:t>
            </a:r>
          </a:p>
          <a:p>
            <a:endParaRPr lang="tr-TR" dirty="0"/>
          </a:p>
        </p:txBody>
      </p:sp>
      <p:sp>
        <p:nvSpPr>
          <p:cNvPr id="3" name="Başlık 2"/>
          <p:cNvSpPr>
            <a:spLocks noGrp="1"/>
          </p:cNvSpPr>
          <p:nvPr>
            <p:ph type="title"/>
          </p:nvPr>
        </p:nvSpPr>
        <p:spPr>
          <a:xfrm>
            <a:off x="467544" y="332656"/>
            <a:ext cx="8229600" cy="1219200"/>
          </a:xfrm>
        </p:spPr>
        <p:txBody>
          <a:bodyPr>
            <a:normAutofit/>
          </a:bodyPr>
          <a:lstStyle/>
          <a:p>
            <a:r>
              <a:rPr lang="tr-TR" sz="3600" dirty="0"/>
              <a:t>Tam zamanlı kaynaştırma yoluyla </a:t>
            </a:r>
            <a:r>
              <a:rPr lang="tr-TR" sz="3600" dirty="0" smtClean="0"/>
              <a:t>eğitim </a:t>
            </a:r>
            <a:r>
              <a:rPr lang="tr-TR" sz="3600" dirty="0"/>
              <a:t>de </a:t>
            </a:r>
            <a:r>
              <a:rPr lang="tr-TR" sz="3600" dirty="0" smtClean="0"/>
              <a:t>dikkat edilmesi </a:t>
            </a:r>
            <a:r>
              <a:rPr lang="tr-TR" sz="3600" dirty="0"/>
              <a:t>gereken hususlar;</a:t>
            </a:r>
          </a:p>
        </p:txBody>
      </p:sp>
    </p:spTree>
    <p:extLst>
      <p:ext uri="{BB962C8B-B14F-4D97-AF65-F5344CB8AC3E}">
        <p14:creationId xmlns:p14="http://schemas.microsoft.com/office/powerpoint/2010/main" val="607240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700808"/>
            <a:ext cx="8229600" cy="4572000"/>
          </a:xfrm>
        </p:spPr>
        <p:txBody>
          <a:bodyPr>
            <a:normAutofit/>
          </a:bodyPr>
          <a:lstStyle/>
          <a:p>
            <a:endParaRPr lang="tr-TR" dirty="0" smtClean="0"/>
          </a:p>
          <a:p>
            <a:endParaRPr lang="tr-TR" dirty="0"/>
          </a:p>
          <a:p>
            <a:r>
              <a:rPr lang="tr-TR" dirty="0" smtClean="0"/>
              <a:t>Öğrencilerin </a:t>
            </a:r>
            <a:r>
              <a:rPr lang="tr-TR" dirty="0"/>
              <a:t>başarıları </a:t>
            </a:r>
            <a:r>
              <a:rPr lang="tr-TR" dirty="0" err="1"/>
              <a:t>BEP’lerine</a:t>
            </a:r>
            <a:r>
              <a:rPr lang="tr-TR" dirty="0"/>
              <a:t> göre değerlendirilir</a:t>
            </a:r>
            <a:r>
              <a:rPr lang="tr-TR" dirty="0" smtClean="0"/>
              <a:t>.</a:t>
            </a:r>
          </a:p>
          <a:p>
            <a:endParaRPr lang="tr-TR" dirty="0"/>
          </a:p>
          <a:p>
            <a:r>
              <a:rPr lang="tr-TR" dirty="0"/>
              <a:t>Tüm ölçme ve değerlendirme süreçlerinde öğrencilerin yetersizlik türü, gelişim özellikleri ve eğitim performansları doğrultusunda süre, ortam, yöntem, cihaz ve materyallerde düzenlemeler yapılarak gerekli tedbirler alınır.</a:t>
            </a:r>
          </a:p>
          <a:p>
            <a:endParaRPr lang="tr-TR" dirty="0"/>
          </a:p>
        </p:txBody>
      </p:sp>
      <p:sp>
        <p:nvSpPr>
          <p:cNvPr id="3" name="Başlık 2"/>
          <p:cNvSpPr>
            <a:spLocks noGrp="1"/>
          </p:cNvSpPr>
          <p:nvPr>
            <p:ph type="title"/>
          </p:nvPr>
        </p:nvSpPr>
        <p:spPr>
          <a:xfrm>
            <a:off x="467544" y="476672"/>
            <a:ext cx="8229600" cy="1219200"/>
          </a:xfrm>
        </p:spPr>
        <p:txBody>
          <a:bodyPr>
            <a:noAutofit/>
          </a:bodyPr>
          <a:lstStyle/>
          <a:p>
            <a:r>
              <a:rPr lang="tr-TR" sz="3200" b="1" dirty="0"/>
              <a:t>Tam zamanlı kaynaştırma yoluyla eğitim uygulamalarında başarının </a:t>
            </a:r>
            <a:r>
              <a:rPr lang="tr-TR" sz="3200" b="1" dirty="0" smtClean="0"/>
              <a:t>değerlendirilmesi;</a:t>
            </a:r>
            <a:endParaRPr lang="tr-TR" sz="3200" dirty="0"/>
          </a:p>
        </p:txBody>
      </p:sp>
    </p:spTree>
    <p:extLst>
      <p:ext uri="{BB962C8B-B14F-4D97-AF65-F5344CB8AC3E}">
        <p14:creationId xmlns:p14="http://schemas.microsoft.com/office/powerpoint/2010/main" val="1702547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Özel eğitim ihtiyacı olan öğrenciler için merkezi sistem sınavlarında gerekli tedbirler alınır.</a:t>
            </a:r>
          </a:p>
          <a:p>
            <a:r>
              <a:rPr lang="tr-TR" dirty="0"/>
              <a:t>İşitme yetersizliği, zihinsel yetersizliği veya otizmi olan öğrenciler, her tür ve kademede velinin yazılı talebi ve BEP geliştirme biriminin kararı doğrultusunda yabancı dil dersinden muaf tutulabilirler. Bu öğrenciler merkezi sistem sınavlarında, yabancı dil dersi sınavından muaf tutulurlar. Öğrencilerin yabancı dil dersinden muaf olma durumu okul yönetimi tarafından e-Okul sistemine işlenir.</a:t>
            </a:r>
          </a:p>
          <a:p>
            <a:endParaRPr lang="tr-TR" dirty="0"/>
          </a:p>
        </p:txBody>
      </p:sp>
    </p:spTree>
    <p:extLst>
      <p:ext uri="{BB962C8B-B14F-4D97-AF65-F5344CB8AC3E}">
        <p14:creationId xmlns:p14="http://schemas.microsoft.com/office/powerpoint/2010/main" val="490348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Görme yetersizliği olan öğrenciler için resim, şekil ve grafik içeren sorular kabartma olarak, betimlenerek veya bu soruların yerine eş değer sorular hazırlanarak değerlendirme yapılır.</a:t>
            </a:r>
          </a:p>
          <a:p>
            <a:r>
              <a:rPr lang="tr-TR" dirty="0"/>
              <a:t> Motor becerilerde yetersizliği olan öğrenciler velinin yazılı talebi doğrultusunda motor beceri gerektiren derslerin uygulamalı bölümlerinden muaf tutulurlar.</a:t>
            </a:r>
          </a:p>
          <a:p>
            <a:r>
              <a:rPr lang="tr-TR" dirty="0"/>
              <a:t>Öğrencilere, velinin yazılı talebi ve BEP geliştirme biriminin kararı doğrultusunda ilkokulda bir defaya mahsus olmak üzere sınıf tekrarı yaptırılabilir.</a:t>
            </a:r>
          </a:p>
          <a:p>
            <a:endParaRPr lang="tr-TR" dirty="0"/>
          </a:p>
        </p:txBody>
      </p:sp>
    </p:spTree>
    <p:extLst>
      <p:ext uri="{BB962C8B-B14F-4D97-AF65-F5344CB8AC3E}">
        <p14:creationId xmlns:p14="http://schemas.microsoft.com/office/powerpoint/2010/main" val="1209557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“Destek Eğitim Odası”, okul ve kurumlarda, kaynaştırma yoluyla eğitim uygulamaları kapsamında yetersizliği olmayan akranlarıyla birlikte aynı sınıfta eğitimlerine devam eden özel eğitim ihtiyacı olan öğrencilerin sunulan eğitim hizmetlerinden en üst düzeyde yararlanmaları amacıyla özel araç-gereçler ile eğitim materyalleri sağlanarak oluşturulmuş eğitim ortamlarıdır.</a:t>
            </a:r>
          </a:p>
          <a:p>
            <a:endParaRPr lang="tr-TR" dirty="0"/>
          </a:p>
        </p:txBody>
      </p:sp>
      <p:sp>
        <p:nvSpPr>
          <p:cNvPr id="3" name="Başlık 2"/>
          <p:cNvSpPr>
            <a:spLocks noGrp="1"/>
          </p:cNvSpPr>
          <p:nvPr>
            <p:ph type="title"/>
          </p:nvPr>
        </p:nvSpPr>
        <p:spPr/>
        <p:txBody>
          <a:bodyPr/>
          <a:lstStyle/>
          <a:p>
            <a:r>
              <a:rPr lang="tr-TR" dirty="0">
                <a:effectLst/>
              </a:rPr>
              <a:t>Destek Eğitim Odası</a:t>
            </a:r>
            <a:endParaRPr lang="tr-TR" dirty="0"/>
          </a:p>
        </p:txBody>
      </p:sp>
    </p:spTree>
    <p:extLst>
      <p:ext uri="{BB962C8B-B14F-4D97-AF65-F5344CB8AC3E}">
        <p14:creationId xmlns:p14="http://schemas.microsoft.com/office/powerpoint/2010/main" val="2067461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Kaynaştırma yoluyla eğitim uygulamaları kapsamında yetersizliği olmayan akranlarıyla birlikte aynı sınıfta eğitimlerine devam eden özel eğitim ihtiyacı olan öğrenciler ile özel yetenekli öğrencilerin öğrenim gördüğü okul ve kurumlarda “Destek Eğitim Odası” açılması zorunludur</a:t>
            </a:r>
          </a:p>
          <a:p>
            <a:endParaRPr lang="tr-TR" dirty="0"/>
          </a:p>
        </p:txBody>
      </p:sp>
      <p:sp>
        <p:nvSpPr>
          <p:cNvPr id="3" name="Başlık 2"/>
          <p:cNvSpPr>
            <a:spLocks noGrp="1"/>
          </p:cNvSpPr>
          <p:nvPr>
            <p:ph type="title"/>
          </p:nvPr>
        </p:nvSpPr>
        <p:spPr/>
        <p:txBody>
          <a:bodyPr/>
          <a:lstStyle/>
          <a:p>
            <a:r>
              <a:rPr lang="tr-TR" dirty="0" smtClean="0"/>
              <a:t>Destek Eğitim Odası Devam;</a:t>
            </a:r>
            <a:endParaRPr lang="tr-TR" dirty="0"/>
          </a:p>
        </p:txBody>
      </p:sp>
    </p:spTree>
    <p:extLst>
      <p:ext uri="{BB962C8B-B14F-4D97-AF65-F5344CB8AC3E}">
        <p14:creationId xmlns:p14="http://schemas.microsoft.com/office/powerpoint/2010/main" val="434032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Destek eğitim odası, il/ilçe özel eğitim hizmetleri kurulunun önerisi doğrultusunda il/ilçe millî eğitim müdürlükleri tarafından açılır. Bu kapsamda izlenmesi gereken işlem basamakları aşağıda yer almaktadır:</a:t>
            </a:r>
          </a:p>
          <a:p>
            <a:r>
              <a:rPr lang="tr-TR" dirty="0"/>
              <a:t>İl/ilçe özel eğitim hizmetleri kurulu tarafından kaynaştırma  yoluyla eğitim uygulaması kapsamında okul/kuruma yerleştirilen özel eğitim ihtiyacı olan öğrenciler için her tür ve kademedeki okul/kurumlar bünyesinde il/ilçe millî eğitim müdürlüklerince destek eğitim odası açılır.</a:t>
            </a:r>
          </a:p>
          <a:p>
            <a:endParaRPr lang="tr-TR" dirty="0"/>
          </a:p>
        </p:txBody>
      </p:sp>
      <p:sp>
        <p:nvSpPr>
          <p:cNvPr id="3" name="Başlık 2"/>
          <p:cNvSpPr>
            <a:spLocks noGrp="1"/>
          </p:cNvSpPr>
          <p:nvPr>
            <p:ph type="title"/>
          </p:nvPr>
        </p:nvSpPr>
        <p:spPr/>
        <p:txBody>
          <a:bodyPr>
            <a:normAutofit fontScale="90000"/>
          </a:bodyPr>
          <a:lstStyle/>
          <a:p>
            <a:r>
              <a:rPr lang="tr-TR" dirty="0"/>
              <a:t>Okullarda Destek Eğitim Odası Nasıl Açılır?</a:t>
            </a:r>
          </a:p>
        </p:txBody>
      </p:sp>
    </p:spTree>
    <p:extLst>
      <p:ext uri="{BB962C8B-B14F-4D97-AF65-F5344CB8AC3E}">
        <p14:creationId xmlns:p14="http://schemas.microsoft.com/office/powerpoint/2010/main" val="338265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1)Rehberlik ve Araştırma Merkezine Hangi Durumlarda Başvurulur?</a:t>
            </a:r>
          </a:p>
          <a:p>
            <a:r>
              <a:rPr lang="tr-TR" dirty="0"/>
              <a:t>        Herhangi bir engellilik durumunda birey ile ilgili alınacak olan özel eğitim tedbirleri ve tüm işlemlerin yürütüle bilmesi için başvuru yapılır. Başvuru bireyin velisi ya da yasal varisi tarafından yapılır. Ayrıca okul çağında olan ve okula devam eden çocuklar için okul rehberlik servisi </a:t>
            </a:r>
            <a:r>
              <a:rPr lang="tr-TR" u="sng" dirty="0"/>
              <a:t>velinin bilgisi ve izni ile(zeka testi için)</a:t>
            </a:r>
            <a:r>
              <a:rPr lang="tr-TR" dirty="0"/>
              <a:t> başvuru yapabilir.</a:t>
            </a:r>
          </a:p>
          <a:p>
            <a:endParaRPr lang="tr-TR" dirty="0"/>
          </a:p>
        </p:txBody>
      </p:sp>
      <p:sp>
        <p:nvSpPr>
          <p:cNvPr id="2" name="Başlık 1"/>
          <p:cNvSpPr>
            <a:spLocks noGrp="1"/>
          </p:cNvSpPr>
          <p:nvPr>
            <p:ph type="title"/>
          </p:nvPr>
        </p:nvSpPr>
        <p:spPr/>
        <p:txBody>
          <a:bodyPr>
            <a:normAutofit fontScale="90000"/>
          </a:bodyPr>
          <a:lstStyle/>
          <a:p>
            <a:r>
              <a:rPr lang="tr-TR" dirty="0">
                <a:effectLst/>
              </a:rPr>
              <a:t>SIKÇA SORULAN SORULAR </a:t>
            </a:r>
            <a:br>
              <a:rPr lang="tr-TR" dirty="0">
                <a:effectLst/>
              </a:rPr>
            </a:br>
            <a:endParaRPr lang="tr-TR" dirty="0"/>
          </a:p>
        </p:txBody>
      </p:sp>
    </p:spTree>
    <p:extLst>
      <p:ext uri="{BB962C8B-B14F-4D97-AF65-F5344CB8AC3E}">
        <p14:creationId xmlns:p14="http://schemas.microsoft.com/office/powerpoint/2010/main" val="2793124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t>Destek eğitim odasında eğitim alacak öğrenci sayısına göre okulda veya kurumda birden fazla destek eğitim odası açılabilir.</a:t>
            </a:r>
          </a:p>
          <a:p>
            <a:r>
              <a:rPr lang="tr-TR" dirty="0"/>
              <a:t>Açılış onayları, açılacak her bir destek eğitim odası için ayrı ayrı olacak şekilde bir defa alınır.</a:t>
            </a:r>
          </a:p>
          <a:p>
            <a:r>
              <a:rPr lang="tr-TR" dirty="0"/>
              <a:t>Özel eğitim ihtiyacı olan öğrencilere yönelik okulun fizikî şartları, öğrenci sayıları, yetersizlik türleri ve yetenek alanları göz önünde bulundurularak ayrı destek eğitim odaları açılabilir.</a:t>
            </a:r>
          </a:p>
          <a:p>
            <a:r>
              <a:rPr lang="tr-TR" dirty="0"/>
              <a:t>• Fizikî şartları nedeniyle destek eğitim odası açılamayan okullarda il/ilçe millî eğitim müdürlüklerinin onayı doğrultusunda fen laboratuvarları, resim atölyeleri, müzik odaları vb. uygun alanlar destek eğitim odası olarak kullanılabilir.</a:t>
            </a:r>
          </a:p>
          <a:p>
            <a:endParaRPr lang="tr-TR" dirty="0"/>
          </a:p>
        </p:txBody>
      </p:sp>
      <p:sp>
        <p:nvSpPr>
          <p:cNvPr id="3" name="Başlık 2"/>
          <p:cNvSpPr>
            <a:spLocks noGrp="1"/>
          </p:cNvSpPr>
          <p:nvPr>
            <p:ph type="title"/>
          </p:nvPr>
        </p:nvSpPr>
        <p:spPr/>
        <p:txBody>
          <a:bodyPr>
            <a:normAutofit fontScale="90000"/>
          </a:bodyPr>
          <a:lstStyle/>
          <a:p>
            <a:r>
              <a:rPr lang="tr-TR" dirty="0"/>
              <a:t>Okullarda Destek Eğitim Odası Nasıl Açılır?</a:t>
            </a:r>
          </a:p>
        </p:txBody>
      </p:sp>
    </p:spTree>
    <p:extLst>
      <p:ext uri="{BB962C8B-B14F-4D97-AF65-F5344CB8AC3E}">
        <p14:creationId xmlns:p14="http://schemas.microsoft.com/office/powerpoint/2010/main" val="1663981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r>
              <a:rPr lang="tr-TR" dirty="0"/>
              <a:t> Eğitim alacak öğrenciler, bu öğrencilere okutulacak dersler ile öğrencilerin alacağı haftalık ders saati BEP geliştirme biriminin kararı doğrultusunda belirlenir. Bu planlama haftalık toplam ders saatinin %40’ını aşmayacak şekilde yapılır.</a:t>
            </a:r>
          </a:p>
          <a:p>
            <a:r>
              <a:rPr lang="tr-TR" dirty="0"/>
              <a:t>Destek eğitim odasında görev alacak öğretmenlerin çalışma programları okul yönetimince yapılır.</a:t>
            </a:r>
          </a:p>
          <a:p>
            <a:r>
              <a:rPr lang="tr-TR" dirty="0"/>
              <a:t> Destek eğitim alacak öğrenci sayısına göre okullarda birden fazla destek eğitim odası açılabilir.</a:t>
            </a:r>
          </a:p>
          <a:p>
            <a:r>
              <a:rPr lang="tr-TR" dirty="0"/>
              <a:t>Destek eğitim odasında öğrencilerin eğitim performansları dikkate alınarak bire bir eğitim yapılır. Ancak, BEP geliştirme biriminin kararı doğrultusunda gerektiğinde eğitim performansı aynı seviyede olan öğrencilerle bire bir eğitimin yanında en fazla 3 öğrencinin bir arada eğitim alacağı grup eğitimi de yapılabilir</a:t>
            </a:r>
          </a:p>
        </p:txBody>
      </p:sp>
      <p:sp>
        <p:nvSpPr>
          <p:cNvPr id="3" name="Başlık 2"/>
          <p:cNvSpPr>
            <a:spLocks noGrp="1"/>
          </p:cNvSpPr>
          <p:nvPr>
            <p:ph type="title"/>
          </p:nvPr>
        </p:nvSpPr>
        <p:spPr/>
        <p:txBody>
          <a:bodyPr>
            <a:normAutofit fontScale="90000"/>
          </a:bodyPr>
          <a:lstStyle/>
          <a:p>
            <a:r>
              <a:rPr lang="tr-TR" dirty="0"/>
              <a:t>Destek Eğitim Odasında Dikkat Edilecek Hususlar;</a:t>
            </a:r>
          </a:p>
        </p:txBody>
      </p:sp>
    </p:spTree>
    <p:extLst>
      <p:ext uri="{BB962C8B-B14F-4D97-AF65-F5344CB8AC3E}">
        <p14:creationId xmlns:p14="http://schemas.microsoft.com/office/powerpoint/2010/main" val="3872396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a:t>Destek eğitim BEP geliştirme biriminin planlaması doğrultusunda okulun ders saatleri içinde veya dışında ihtiyaç halinde </a:t>
            </a:r>
            <a:r>
              <a:rPr lang="tr-TR" dirty="0" err="1"/>
              <a:t>haftasonu</a:t>
            </a:r>
            <a:r>
              <a:rPr lang="tr-TR" dirty="0"/>
              <a:t> da planlanabilir. Öğrenciye ders saatleri içinde eğitim verilecekse destek eğitim alması planlanan dersin saatinde o derse ilişkin eğitim verilir</a:t>
            </a:r>
          </a:p>
          <a:p>
            <a:r>
              <a:rPr lang="tr-TR" dirty="0"/>
              <a:t>Özel yetenekli öğrencilerin yetenek alanları doğrultusunda takip ettikleri dersler destek eğitim odasında zenginleştirme ve hızlandırma yoluyla farklılaştırılarak verilir. Bu programlar öğrencilerin devam ettikleri örgün eğitim kurumlarında uygulanan eğitim programı ile bütünlük oluşturacak şekilde plânlanır ve yürütülür.</a:t>
            </a:r>
          </a:p>
          <a:p>
            <a:endParaRPr lang="tr-TR" dirty="0"/>
          </a:p>
        </p:txBody>
      </p:sp>
      <p:sp>
        <p:nvSpPr>
          <p:cNvPr id="3" name="Başlık 2"/>
          <p:cNvSpPr>
            <a:spLocks noGrp="1"/>
          </p:cNvSpPr>
          <p:nvPr>
            <p:ph type="title"/>
          </p:nvPr>
        </p:nvSpPr>
        <p:spPr/>
        <p:txBody>
          <a:bodyPr>
            <a:normAutofit fontScale="90000"/>
          </a:bodyPr>
          <a:lstStyle/>
          <a:p>
            <a:r>
              <a:rPr lang="tr-TR" dirty="0"/>
              <a:t>Destek Eğitim Odasında Dikkat Edilecek Hususlar;</a:t>
            </a:r>
          </a:p>
        </p:txBody>
      </p:sp>
    </p:spTree>
    <p:extLst>
      <p:ext uri="{BB962C8B-B14F-4D97-AF65-F5344CB8AC3E}">
        <p14:creationId xmlns:p14="http://schemas.microsoft.com/office/powerpoint/2010/main" val="1236759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tr-TR" dirty="0"/>
              <a:t>Destek eğitim odasında; öğrencilerin eğitim ihtiyaçları takip ettikleri eğitim programı ve öğrencilerin kayıtlı oldukları kademe esas alınarak özel eğitim öğretmenleri, okul öncesi öğretmenleri, sınıf ve diğer alan öğretmenleri okul yönetiminin teklifi doğrultusunda il veya ilçe millî eğitim müdürlüklerince görevlendirilir.</a:t>
            </a:r>
          </a:p>
          <a:p>
            <a:r>
              <a:rPr lang="tr-TR" dirty="0"/>
              <a:t>İlkokul ve ortaokullardaki destek eğitim odalarında özel yetenekli öğrencilere eğitim vermek üzere üst kademelerde görev yapan alan öğretmenleri de görevlendirilebilir.</a:t>
            </a:r>
          </a:p>
          <a:p>
            <a:r>
              <a:rPr lang="tr-TR" dirty="0"/>
              <a:t>Okul müdürü ve müdür yardımcıları destek eğitim odalarında görevlendirilmez.</a:t>
            </a:r>
          </a:p>
          <a:p>
            <a:endParaRPr lang="tr-TR" dirty="0"/>
          </a:p>
        </p:txBody>
      </p:sp>
      <p:sp>
        <p:nvSpPr>
          <p:cNvPr id="3" name="Başlık 2"/>
          <p:cNvSpPr>
            <a:spLocks noGrp="1"/>
          </p:cNvSpPr>
          <p:nvPr>
            <p:ph type="title"/>
          </p:nvPr>
        </p:nvSpPr>
        <p:spPr/>
        <p:txBody>
          <a:bodyPr>
            <a:normAutofit fontScale="90000"/>
          </a:bodyPr>
          <a:lstStyle/>
          <a:p>
            <a:r>
              <a:rPr lang="tr-TR" dirty="0"/>
              <a:t>Destek Eğitim Odasında Dikkat Edilecek Hususlar;</a:t>
            </a:r>
          </a:p>
        </p:txBody>
      </p:sp>
    </p:spTree>
    <p:extLst>
      <p:ext uri="{BB962C8B-B14F-4D97-AF65-F5344CB8AC3E}">
        <p14:creationId xmlns:p14="http://schemas.microsoft.com/office/powerpoint/2010/main" val="2438807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a:t>Zorunlu öğrenim çağındaki özel eğitim ihtiyacı olan öğrencilerden sağlık problemi nedeniyle en az on iki hafta süreyle örgün eğitim kurumlarından yararlanamayacağı ya da yararlanması durumunda sağlığı açısından risk oluşturacağı en az birisi ilgili daldan olmak üzere üç uzman tabip tarafından düzenlenmiş Durum Bildirir Sağlık Kurulu Raporu’nda belirtilen öğrencilere velinin yazılı talebi ve Özel Eğitim Değerlendirme Kurulu Raporu ile il veya ilçe özel eğitim hizmetleri kurulunun planlaması doğrultusunda ders yılı içinde evde eğitim hizmeti verilebilir.</a:t>
            </a:r>
            <a:endParaRPr lang="tr-TR" dirty="0"/>
          </a:p>
        </p:txBody>
      </p:sp>
      <p:sp>
        <p:nvSpPr>
          <p:cNvPr id="3" name="Başlık 2"/>
          <p:cNvSpPr>
            <a:spLocks noGrp="1"/>
          </p:cNvSpPr>
          <p:nvPr>
            <p:ph type="title"/>
          </p:nvPr>
        </p:nvSpPr>
        <p:spPr/>
        <p:txBody>
          <a:bodyPr/>
          <a:lstStyle/>
          <a:p>
            <a:r>
              <a:rPr lang="tr-TR" b="1" dirty="0">
                <a:effectLst/>
              </a:rPr>
              <a:t>Evde eğitim </a:t>
            </a:r>
            <a:r>
              <a:rPr lang="tr-TR" b="1" dirty="0" smtClean="0">
                <a:effectLst/>
              </a:rPr>
              <a:t>hizmeti;</a:t>
            </a:r>
            <a:endParaRPr lang="tr-TR" dirty="0"/>
          </a:p>
        </p:txBody>
      </p:sp>
    </p:spTree>
    <p:extLst>
      <p:ext uri="{BB962C8B-B14F-4D97-AF65-F5344CB8AC3E}">
        <p14:creationId xmlns:p14="http://schemas.microsoft.com/office/powerpoint/2010/main" val="3220976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Öğrencinin evde eğitim hizmeti kapsamında alacağı haftalık ders saati, sorumlu olduğu eğitim programı esas alınarak ilköğretim kademesinde veya özel eğitim programı uygulanan ortaöğretim kademesinde bir okula kayıtlı olanlar için haftada 10 ders saatinden, diğer ortaöğretim kademesinde bir okula kayıtlı olanlar için ise haftada 16 ders saatinden az olmayacak şekilde planlanır.</a:t>
            </a:r>
            <a:endParaRPr lang="tr-TR" dirty="0"/>
          </a:p>
        </p:txBody>
      </p:sp>
      <p:sp>
        <p:nvSpPr>
          <p:cNvPr id="3" name="Başlık 2"/>
          <p:cNvSpPr>
            <a:spLocks noGrp="1"/>
          </p:cNvSpPr>
          <p:nvPr>
            <p:ph type="title"/>
          </p:nvPr>
        </p:nvSpPr>
        <p:spPr/>
        <p:txBody>
          <a:bodyPr>
            <a:normAutofit fontScale="90000"/>
          </a:bodyPr>
          <a:lstStyle/>
          <a:p>
            <a:r>
              <a:rPr lang="tr-TR" dirty="0" smtClean="0"/>
              <a:t>Evde eğitim hizmetin de dikkat edilecek hususlar;</a:t>
            </a:r>
            <a:endParaRPr lang="tr-TR" dirty="0"/>
          </a:p>
        </p:txBody>
      </p:sp>
    </p:spTree>
    <p:extLst>
      <p:ext uri="{BB962C8B-B14F-4D97-AF65-F5344CB8AC3E}">
        <p14:creationId xmlns:p14="http://schemas.microsoft.com/office/powerpoint/2010/main" val="1808297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İlköğretim programını takip eden öğrenciler için okutulacak dersler belirlenirken merkezi sistem sınavlarında sorumlu olacakları dersler; ortaöğretim programlarını takip eden öğrenciler için okutulacak dersler belirlenirken ise öğrencinin seçtiği ders yoğunluğu dikkate alınarak planlama yapılır</a:t>
            </a:r>
            <a:r>
              <a:rPr lang="tr-TR" dirty="0" smtClean="0"/>
              <a:t>.</a:t>
            </a:r>
          </a:p>
          <a:p>
            <a:r>
              <a:rPr lang="tr-TR" dirty="0"/>
              <a:t> Özel eğitim programını takip eden öğrenciler için okutulacak dersler belirlenirken öğrencilerin eğitim ihtiyaçları ve özellikleri dikkate alınarak planlama yapılır.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923999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476672"/>
            <a:ext cx="8229600" cy="5619328"/>
          </a:xfrm>
        </p:spPr>
        <p:txBody>
          <a:bodyPr>
            <a:normAutofit fontScale="92500" lnSpcReduction="10000"/>
          </a:bodyPr>
          <a:lstStyle/>
          <a:p>
            <a:r>
              <a:rPr lang="tr-TR" dirty="0"/>
              <a:t>Ortaöğretim kademesinde özel eğitim programından sorumlu olan öğrenciler için eğitim programında yer alan meslek dersleri dışındaki dersler için evde eğitim hizmeti planlanır</a:t>
            </a:r>
            <a:r>
              <a:rPr lang="tr-TR" dirty="0" smtClean="0"/>
              <a:t>.</a:t>
            </a:r>
          </a:p>
          <a:p>
            <a:r>
              <a:rPr lang="tr-TR" dirty="0"/>
              <a:t>Evde eğitim hizmetlerinde öğrencilerin eğitim ihtiyaçları ile takip edecekleri eğitim programı esas alınarak; özel eğitim öğretmenleri, okul öncesi öğretmenleri, sınıf ve diğer alan öğretmenleri görevlendirilir. Öğretmen görevlendirmesinde öncelikle öğrencinin kayıtlı bulunduğu okulda veya o yerleşim yerindeki eğitim kurumlarında görev yapan kadrolu öğretmenlerden istekli olanlar arasından, ihtiyacın bu yolla karşılanamaması durumunda ise o yerleşim yerindeki eğitim kurumlarında veya RAM’larda görev yapan kadrolu öğretmenler arasından resen görevlendirme yapılır.</a:t>
            </a:r>
            <a:endParaRPr lang="tr-TR" dirty="0"/>
          </a:p>
        </p:txBody>
      </p:sp>
    </p:spTree>
    <p:extLst>
      <p:ext uri="{BB962C8B-B14F-4D97-AF65-F5344CB8AC3E}">
        <p14:creationId xmlns:p14="http://schemas.microsoft.com/office/powerpoint/2010/main" val="937916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Öğrencilerin başarı durumlarının değerlendirilmesi, sorumlu olduğu eğitim programının uygulandığı okullardaki değerlendirme ölçütlerine göre yapılır. Okutulan derslerin puanları e-Okul Sistemine işlenir. Öğrenci okutulmayan derslerden muaf tutulur</a:t>
            </a:r>
            <a:r>
              <a:rPr lang="tr-TR" dirty="0" smtClean="0"/>
              <a:t>.</a:t>
            </a:r>
          </a:p>
          <a:p>
            <a:r>
              <a:rPr lang="tr-TR" dirty="0"/>
              <a:t>Bireylerin başarı değerlendirme sonuçları öğretmenler tarafından, öğrencinin kayıtlı bulunduğu okul yönetimine bildirilir. Sınıf geçme ve diğer işlemler, kayıtlı olunan okul yönetimi tarafından yürütülür.</a:t>
            </a:r>
            <a:endParaRPr lang="tr-TR" dirty="0"/>
          </a:p>
        </p:txBody>
      </p:sp>
      <p:sp>
        <p:nvSpPr>
          <p:cNvPr id="3" name="Başlık 2"/>
          <p:cNvSpPr>
            <a:spLocks noGrp="1"/>
          </p:cNvSpPr>
          <p:nvPr>
            <p:ph type="title"/>
          </p:nvPr>
        </p:nvSpPr>
        <p:spPr/>
        <p:txBody>
          <a:bodyPr>
            <a:normAutofit fontScale="90000"/>
          </a:bodyPr>
          <a:lstStyle/>
          <a:p>
            <a:r>
              <a:rPr lang="tr-TR" dirty="0" smtClean="0"/>
              <a:t>Öğrencinin başarısının değerlendirilmesi;</a:t>
            </a:r>
            <a:endParaRPr lang="tr-TR" dirty="0"/>
          </a:p>
        </p:txBody>
      </p:sp>
    </p:spTree>
    <p:extLst>
      <p:ext uri="{BB962C8B-B14F-4D97-AF65-F5344CB8AC3E}">
        <p14:creationId xmlns:p14="http://schemas.microsoft.com/office/powerpoint/2010/main" val="2129630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Evde </a:t>
            </a:r>
            <a:r>
              <a:rPr lang="tr-TR" dirty="0"/>
              <a:t>eğitim hizmeti süresince bu öğrencilerin okula devam zorunluluğu aranmaz ve devam zorunluluğu aranmamasına yönelik e-Okul Sisteminde işlem yapılır.</a:t>
            </a:r>
            <a:endParaRPr lang="tr-TR" dirty="0"/>
          </a:p>
        </p:txBody>
      </p:sp>
      <p:sp>
        <p:nvSpPr>
          <p:cNvPr id="3" name="Başlık 2"/>
          <p:cNvSpPr>
            <a:spLocks noGrp="1"/>
          </p:cNvSpPr>
          <p:nvPr>
            <p:ph type="title"/>
          </p:nvPr>
        </p:nvSpPr>
        <p:spPr/>
        <p:txBody>
          <a:bodyPr>
            <a:normAutofit fontScale="90000"/>
          </a:bodyPr>
          <a:lstStyle/>
          <a:p>
            <a:r>
              <a:rPr lang="tr-TR" dirty="0" smtClean="0"/>
              <a:t>Evde eğitim öğrencisi okul devam konusu;</a:t>
            </a:r>
            <a:endParaRPr lang="tr-TR" dirty="0"/>
          </a:p>
        </p:txBody>
      </p:sp>
    </p:spTree>
    <p:extLst>
      <p:ext uri="{BB962C8B-B14F-4D97-AF65-F5344CB8AC3E}">
        <p14:creationId xmlns:p14="http://schemas.microsoft.com/office/powerpoint/2010/main" val="90703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060848"/>
            <a:ext cx="8229600" cy="4572000"/>
          </a:xfrm>
        </p:spPr>
        <p:txBody>
          <a:bodyPr/>
          <a:lstStyle/>
          <a:p>
            <a:r>
              <a:rPr lang="tr-TR" dirty="0"/>
              <a:t>2</a:t>
            </a:r>
            <a:r>
              <a:rPr lang="tr-TR" dirty="0" smtClean="0"/>
              <a:t>) </a:t>
            </a:r>
            <a:r>
              <a:rPr lang="tr-TR" dirty="0"/>
              <a:t>Başvuru yapmak için hastane de alınmış olan sağlık kurulu raporuyla aile kurum binasına gelip randevu almalıdır. Eğer bireyin daha önce tanılaması yapılmış ise ram randevu sistemi üzerinden randevu alarak başvuru yapabilir. </a:t>
            </a:r>
          </a:p>
          <a:p>
            <a:endParaRPr lang="tr-TR" dirty="0"/>
          </a:p>
        </p:txBody>
      </p:sp>
      <p:sp>
        <p:nvSpPr>
          <p:cNvPr id="2" name="Başlık 1"/>
          <p:cNvSpPr>
            <a:spLocks noGrp="1"/>
          </p:cNvSpPr>
          <p:nvPr>
            <p:ph type="title"/>
          </p:nvPr>
        </p:nvSpPr>
        <p:spPr>
          <a:xfrm>
            <a:off x="467544" y="332656"/>
            <a:ext cx="8229600" cy="1723256"/>
          </a:xfrm>
        </p:spPr>
        <p:txBody>
          <a:bodyPr>
            <a:normAutofit fontScale="90000"/>
          </a:bodyPr>
          <a:lstStyle/>
          <a:p>
            <a:r>
              <a:rPr lang="tr-TR" dirty="0"/>
              <a:t> Rehberlik ve Araştırma Merkezine Nasıl Başvuru Yapılır?</a:t>
            </a:r>
            <a:br>
              <a:rPr lang="tr-TR" dirty="0"/>
            </a:br>
            <a:endParaRPr lang="tr-TR" dirty="0"/>
          </a:p>
        </p:txBody>
      </p:sp>
    </p:spTree>
    <p:extLst>
      <p:ext uri="{BB962C8B-B14F-4D97-AF65-F5344CB8AC3E}">
        <p14:creationId xmlns:p14="http://schemas.microsoft.com/office/powerpoint/2010/main" val="1619287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Evde eğitim hizmetinden yararlanan öğrencilere verilen eğitim hizmetleri, bilişim teknolojileri de kullanılarak </a:t>
            </a:r>
            <a:r>
              <a:rPr lang="tr-TR" dirty="0" smtClean="0"/>
              <a:t>desteklenir.</a:t>
            </a:r>
          </a:p>
          <a:p>
            <a:r>
              <a:rPr lang="tr-TR" dirty="0" smtClean="0"/>
              <a:t>Evde </a:t>
            </a:r>
            <a:r>
              <a:rPr lang="tr-TR" dirty="0"/>
              <a:t>eğitim hizmeti hafta içi verilebileceği gibi hafta sonları da verilebilir.</a:t>
            </a:r>
          </a:p>
          <a:p>
            <a:r>
              <a:rPr lang="tr-TR" u="sng" dirty="0" smtClean="0"/>
              <a:t>Mesleki </a:t>
            </a:r>
            <a:r>
              <a:rPr lang="tr-TR" u="sng" dirty="0"/>
              <a:t>ve teknik eğitim programlarının uygulandığı okullarda kayıtlı olan öğrencilerden sadece 9 uncu sınıf öğrencileri için evde eğitim hizmeti sunulur.</a:t>
            </a:r>
          </a:p>
          <a:p>
            <a:endParaRPr lang="tr-TR" dirty="0"/>
          </a:p>
        </p:txBody>
      </p:sp>
      <p:sp>
        <p:nvSpPr>
          <p:cNvPr id="3" name="Başlık 2"/>
          <p:cNvSpPr>
            <a:spLocks noGrp="1"/>
          </p:cNvSpPr>
          <p:nvPr>
            <p:ph type="title"/>
          </p:nvPr>
        </p:nvSpPr>
        <p:spPr/>
        <p:txBody>
          <a:bodyPr/>
          <a:lstStyle/>
          <a:p>
            <a:r>
              <a:rPr lang="tr-TR" dirty="0" smtClean="0"/>
              <a:t>Evde eğitim devam;</a:t>
            </a:r>
            <a:endParaRPr lang="tr-TR" dirty="0"/>
          </a:p>
        </p:txBody>
      </p:sp>
    </p:spTree>
    <p:extLst>
      <p:ext uri="{BB962C8B-B14F-4D97-AF65-F5344CB8AC3E}">
        <p14:creationId xmlns:p14="http://schemas.microsoft.com/office/powerpoint/2010/main" val="4052445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p:txBody>
          <a:bodyPr/>
          <a:lstStyle/>
          <a:p>
            <a:endParaRPr lang="tr-TR"/>
          </a:p>
        </p:txBody>
      </p:sp>
      <p:pic>
        <p:nvPicPr>
          <p:cNvPr id="1026" name="Picture 2" descr="C:\Users\AGRIRAM\Desktop\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35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A) Velinin Getirmesi Gereken Belgeler Nelerdir?</a:t>
            </a:r>
          </a:p>
          <a:p>
            <a:r>
              <a:rPr lang="tr-TR" dirty="0"/>
              <a:t>4 adet vesikalık fotoğraf, Hastane Raporu’nun aslı ve fotokopisi, Veli ve çocuğun kimlik fotokopileri</a:t>
            </a:r>
            <a:r>
              <a:rPr lang="tr-TR" dirty="0" smtClean="0"/>
              <a:t>.</a:t>
            </a:r>
          </a:p>
          <a:p>
            <a:r>
              <a:rPr lang="tr-TR" dirty="0"/>
              <a:t>Okulun Göndermesi Gereken Belgeler</a:t>
            </a:r>
            <a:r>
              <a:rPr lang="tr-TR" dirty="0" smtClean="0"/>
              <a:t>?</a:t>
            </a:r>
          </a:p>
          <a:p>
            <a:r>
              <a:rPr lang="tr-TR" dirty="0"/>
              <a:t> İlk tanılama yapılacak ise Eğitsel Değerlendirme İstek Formunu göndermelidir. Eğer çocuğun daha önce tanılaması yapılmış ise Bireysel Gelişim Raporunu göndermelidir.</a:t>
            </a:r>
          </a:p>
          <a:p>
            <a:endParaRPr lang="tr-TR" dirty="0"/>
          </a:p>
        </p:txBody>
      </p:sp>
      <p:sp>
        <p:nvSpPr>
          <p:cNvPr id="2" name="Başlık 1"/>
          <p:cNvSpPr>
            <a:spLocks noGrp="1"/>
          </p:cNvSpPr>
          <p:nvPr>
            <p:ph type="title"/>
          </p:nvPr>
        </p:nvSpPr>
        <p:spPr>
          <a:xfrm>
            <a:off x="467544" y="692696"/>
            <a:ext cx="8229600" cy="1219200"/>
          </a:xfrm>
        </p:spPr>
        <p:txBody>
          <a:bodyPr>
            <a:normAutofit fontScale="90000"/>
          </a:bodyPr>
          <a:lstStyle/>
          <a:p>
            <a:r>
              <a:rPr lang="tr-TR" dirty="0">
                <a:effectLst/>
              </a:rPr>
              <a:t>Rehberlik ve Araştırma Merkezine Başvurulurken Hangi Belgeler gerekli?</a:t>
            </a:r>
            <a:br>
              <a:rPr lang="tr-TR" dirty="0">
                <a:effectLst/>
              </a:rPr>
            </a:br>
            <a:endParaRPr lang="tr-TR" dirty="0"/>
          </a:p>
        </p:txBody>
      </p:sp>
    </p:spTree>
    <p:extLst>
      <p:ext uri="{BB962C8B-B14F-4D97-AF65-F5344CB8AC3E}">
        <p14:creationId xmlns:p14="http://schemas.microsoft.com/office/powerpoint/2010/main" val="99191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88840"/>
            <a:ext cx="8219256" cy="4107160"/>
          </a:xfrm>
        </p:spPr>
        <p:txBody>
          <a:bodyPr/>
          <a:lstStyle/>
          <a:p>
            <a:r>
              <a:rPr lang="tr-TR" dirty="0"/>
              <a:t> Özel eğitim ve rehabilitasyon merkezine devam eden öğrencilerin yeniden incelemeleri için kurumlar tarafında doldurulmuş ‘’Dönem Sonu Performans Değerlendirme’’ formu ile her aya ait ’’Performans Kayıt Formu’’ gerekmektedir.</a:t>
            </a:r>
          </a:p>
        </p:txBody>
      </p:sp>
      <p:sp>
        <p:nvSpPr>
          <p:cNvPr id="2" name="Başlık 1"/>
          <p:cNvSpPr>
            <a:spLocks noGrp="1"/>
          </p:cNvSpPr>
          <p:nvPr>
            <p:ph type="title"/>
          </p:nvPr>
        </p:nvSpPr>
        <p:spPr>
          <a:xfrm>
            <a:off x="467544" y="1268760"/>
            <a:ext cx="8229600" cy="1219200"/>
          </a:xfrm>
        </p:spPr>
        <p:txBody>
          <a:bodyPr>
            <a:normAutofit fontScale="90000"/>
          </a:bodyPr>
          <a:lstStyle/>
          <a:p>
            <a:r>
              <a:rPr lang="tr-TR" dirty="0">
                <a:effectLst/>
              </a:rPr>
              <a:t>Rehberlik ve Araştırma Merkezine Müraacatta özel eğitim ve Rehabilitasyon Merkezinden İstene Belgeler Nelerdir?</a:t>
            </a:r>
            <a:br>
              <a:rPr lang="tr-TR" dirty="0">
                <a:effectLst/>
              </a:rPr>
            </a:br>
            <a:endParaRPr lang="tr-TR" dirty="0"/>
          </a:p>
        </p:txBody>
      </p:sp>
    </p:spTree>
    <p:extLst>
      <p:ext uri="{BB962C8B-B14F-4D97-AF65-F5344CB8AC3E}">
        <p14:creationId xmlns:p14="http://schemas.microsoft.com/office/powerpoint/2010/main" val="65576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Öğrencilerin sınıfı dahil tüm bilgilerinin eksiksiz doldurulması gerekmektedir</a:t>
            </a:r>
            <a:r>
              <a:rPr lang="tr-TR" dirty="0" smtClean="0"/>
              <a:t>.</a:t>
            </a:r>
          </a:p>
          <a:p>
            <a:r>
              <a:rPr lang="tr-TR" dirty="0" smtClean="0"/>
              <a:t>Öğrencinin dersine giren her öğretmenin ilgili alanları gerekli gözlemden sonra doldurması gerekmektedir. </a:t>
            </a:r>
          </a:p>
          <a:p>
            <a:r>
              <a:rPr lang="tr-TR" dirty="0" smtClean="0"/>
              <a:t>Her </a:t>
            </a:r>
            <a:r>
              <a:rPr lang="tr-TR" dirty="0"/>
              <a:t>kademe kendi kademesine uygun eğitsel değerlendirme formunu düzenlemelidir. </a:t>
            </a:r>
            <a:r>
              <a:rPr lang="tr-TR" dirty="0" smtClean="0"/>
              <a:t>Hazırlanan </a:t>
            </a:r>
            <a:r>
              <a:rPr lang="tr-TR" dirty="0"/>
              <a:t>eğitsel değerlendirme formu DYS </a:t>
            </a:r>
            <a:r>
              <a:rPr lang="tr-TR" dirty="0" smtClean="0"/>
              <a:t> </a:t>
            </a:r>
            <a:r>
              <a:rPr lang="tr-TR" dirty="0"/>
              <a:t>ile gönderilmelidir.</a:t>
            </a:r>
          </a:p>
        </p:txBody>
      </p:sp>
      <p:sp>
        <p:nvSpPr>
          <p:cNvPr id="2" name="Başlık 1"/>
          <p:cNvSpPr>
            <a:spLocks noGrp="1"/>
          </p:cNvSpPr>
          <p:nvPr>
            <p:ph type="title"/>
          </p:nvPr>
        </p:nvSpPr>
        <p:spPr>
          <a:xfrm>
            <a:off x="467544" y="332656"/>
            <a:ext cx="8229600" cy="1219200"/>
          </a:xfrm>
        </p:spPr>
        <p:txBody>
          <a:bodyPr>
            <a:normAutofit fontScale="90000"/>
          </a:bodyPr>
          <a:lstStyle/>
          <a:p>
            <a:r>
              <a:rPr lang="tr-TR" dirty="0">
                <a:effectLst/>
              </a:rPr>
              <a:t>Eğitsel Değerlendirme İsteği Formu Nasıl Hazırlanır?</a:t>
            </a:r>
            <a:endParaRPr lang="tr-TR" dirty="0"/>
          </a:p>
        </p:txBody>
      </p:sp>
    </p:spTree>
    <p:extLst>
      <p:ext uri="{BB962C8B-B14F-4D97-AF65-F5344CB8AC3E}">
        <p14:creationId xmlns:p14="http://schemas.microsoft.com/office/powerpoint/2010/main" val="337120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572000"/>
          </a:xfrm>
        </p:spPr>
        <p:txBody>
          <a:bodyPr/>
          <a:lstStyle/>
          <a:p>
            <a:r>
              <a:rPr lang="tr-TR" dirty="0"/>
              <a:t>Bireysel Gelişim Raporunda öğrencinin tedbiri ve sınıfı özellikle belirtilerek eksiksiz </a:t>
            </a:r>
            <a:r>
              <a:rPr lang="tr-TR" dirty="0" smtClean="0"/>
              <a:t>doldurulmalıdır . Bireysel gelişim raporu her 6 ayda bir doldurulup rama gönderilmesi gerekmektedir. </a:t>
            </a:r>
            <a:r>
              <a:rPr lang="tr-TR" dirty="0"/>
              <a:t>Bireysel gelişim raporu üç guruptan oluşur.</a:t>
            </a:r>
          </a:p>
          <a:p>
            <a:pPr lvl="0"/>
            <a:r>
              <a:rPr lang="tr-TR" dirty="0" err="1"/>
              <a:t>Bep</a:t>
            </a:r>
            <a:r>
              <a:rPr lang="tr-TR" dirty="0"/>
              <a:t> amaçları</a:t>
            </a:r>
          </a:p>
          <a:p>
            <a:pPr lvl="0"/>
            <a:r>
              <a:rPr lang="tr-TR" dirty="0"/>
              <a:t>Kazandırılan amaçlar</a:t>
            </a:r>
          </a:p>
          <a:p>
            <a:pPr lvl="0"/>
            <a:r>
              <a:rPr lang="tr-TR" dirty="0"/>
              <a:t>Kazandırılamayan önümüzdeki dönem için önerilen amaçlar.</a:t>
            </a:r>
          </a:p>
          <a:p>
            <a:endParaRPr lang="tr-TR" dirty="0"/>
          </a:p>
        </p:txBody>
      </p:sp>
      <p:sp>
        <p:nvSpPr>
          <p:cNvPr id="2" name="Başlık 1"/>
          <p:cNvSpPr>
            <a:spLocks noGrp="1"/>
          </p:cNvSpPr>
          <p:nvPr>
            <p:ph type="title"/>
          </p:nvPr>
        </p:nvSpPr>
        <p:spPr>
          <a:xfrm>
            <a:off x="467544" y="476672"/>
            <a:ext cx="8229600" cy="1219200"/>
          </a:xfrm>
        </p:spPr>
        <p:txBody>
          <a:bodyPr>
            <a:normAutofit fontScale="90000"/>
          </a:bodyPr>
          <a:lstStyle/>
          <a:p>
            <a:r>
              <a:rPr lang="tr-TR" dirty="0">
                <a:effectLst/>
              </a:rPr>
              <a:t>Bireysel Gelişim Raporu Nasıl </a:t>
            </a:r>
            <a:r>
              <a:rPr lang="tr-TR" dirty="0" smtClean="0">
                <a:effectLst/>
              </a:rPr>
              <a:t>Doldurulmalıdır ?</a:t>
            </a:r>
            <a:endParaRPr lang="tr-TR" dirty="0"/>
          </a:p>
        </p:txBody>
      </p:sp>
    </p:spTree>
    <p:extLst>
      <p:ext uri="{BB962C8B-B14F-4D97-AF65-F5344CB8AC3E}">
        <p14:creationId xmlns:p14="http://schemas.microsoft.com/office/powerpoint/2010/main" val="302806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Değerlendirme süreci; özel eğitim bölümümüzde uzman öğretmenlerimiz tarafından randevu saatinde evrakların tamamı ve velisi ile gelen bireylerin incelenmesi öğrencinin var olan durumuna ve gözlemlenen durumuna göre yapılır. Öncelikli olarak zihinsel performansı, akademik performansı ve okul/kurumlardan gelen evraklar ile aileden edinilen bilgiler ışığında öğrencinin değerlendirme süreci tamamlanır.</a:t>
            </a:r>
            <a:endParaRPr lang="tr-TR" dirty="0"/>
          </a:p>
        </p:txBody>
      </p:sp>
      <p:sp>
        <p:nvSpPr>
          <p:cNvPr id="2" name="Başlık 1"/>
          <p:cNvSpPr>
            <a:spLocks noGrp="1"/>
          </p:cNvSpPr>
          <p:nvPr>
            <p:ph type="title"/>
          </p:nvPr>
        </p:nvSpPr>
        <p:spPr/>
        <p:txBody>
          <a:bodyPr>
            <a:normAutofit fontScale="90000"/>
          </a:bodyPr>
          <a:lstStyle/>
          <a:p>
            <a:r>
              <a:rPr lang="tr-TR" dirty="0" smtClean="0">
                <a:effectLst/>
              </a:rPr>
              <a:t>Rehberlik </a:t>
            </a:r>
            <a:r>
              <a:rPr lang="tr-TR" dirty="0">
                <a:effectLst/>
              </a:rPr>
              <a:t>ve Araştırma Merkezine Değerlendirme Süreci Nasıldır?</a:t>
            </a:r>
            <a:endParaRPr lang="tr-TR" dirty="0"/>
          </a:p>
        </p:txBody>
      </p:sp>
    </p:spTree>
    <p:extLst>
      <p:ext uri="{BB962C8B-B14F-4D97-AF65-F5344CB8AC3E}">
        <p14:creationId xmlns:p14="http://schemas.microsoft.com/office/powerpoint/2010/main" val="344968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Karar süreci; özel eğitim değerlendirme kurulu özel eğitim hizmetleri yönetmenliğinin 19. 20. Ve 21. Maddelerine göre oluşturulur ve çalışma esasları belirlenir. Merkezimizde kurul; merkez müdür yardımcısını başkanlığında, özel eğitim hizmetleri başkanı, zihinsel/işitme/görme engelliler öğretmenlerimizden bir tanesi, rehber öğretmen ve veliden oluşur. Gerekli görüldüğünde uzman görüşü alınır.(tek hekim raporları) her üye alanıyla ilgili öğrenci hakkındaki görüşlerini belirtir ve öğrenci ile alakalı alınacak karar oy çokluğuyla belirlenir.</a:t>
            </a:r>
            <a:endParaRPr lang="tr-TR" dirty="0"/>
          </a:p>
        </p:txBody>
      </p:sp>
      <p:sp>
        <p:nvSpPr>
          <p:cNvPr id="2" name="Başlık 1"/>
          <p:cNvSpPr>
            <a:spLocks noGrp="1"/>
          </p:cNvSpPr>
          <p:nvPr>
            <p:ph type="title"/>
          </p:nvPr>
        </p:nvSpPr>
        <p:spPr/>
        <p:txBody>
          <a:bodyPr>
            <a:normAutofit fontScale="90000"/>
          </a:bodyPr>
          <a:lstStyle/>
          <a:p>
            <a:r>
              <a:rPr lang="tr-TR" dirty="0" smtClean="0">
                <a:effectLst/>
              </a:rPr>
              <a:t>Rehberlik </a:t>
            </a:r>
            <a:r>
              <a:rPr lang="tr-TR" dirty="0">
                <a:effectLst/>
              </a:rPr>
              <a:t>ve Araştırma Merkezine Karar Süreci Nasıldır?</a:t>
            </a:r>
            <a:endParaRPr lang="tr-TR" dirty="0"/>
          </a:p>
        </p:txBody>
      </p:sp>
    </p:spTree>
    <p:extLst>
      <p:ext uri="{BB962C8B-B14F-4D97-AF65-F5344CB8AC3E}">
        <p14:creationId xmlns:p14="http://schemas.microsoft.com/office/powerpoint/2010/main" val="9158651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131</TotalTime>
  <Words>1755</Words>
  <Application>Microsoft Office PowerPoint</Application>
  <PresentationFormat>Ekran Gösterisi (4:3)</PresentationFormat>
  <Paragraphs>94</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Kağıt</vt:lpstr>
      <vt:lpstr>PowerPoint Sunusu</vt:lpstr>
      <vt:lpstr>SIKÇA SORULAN SORULAR  </vt:lpstr>
      <vt:lpstr> Rehberlik ve Araştırma Merkezine Nasıl Başvuru Yapılır? </vt:lpstr>
      <vt:lpstr>Rehberlik ve Araştırma Merkezine Başvurulurken Hangi Belgeler gerekli? </vt:lpstr>
      <vt:lpstr>Rehberlik ve Araştırma Merkezine Müraacatta özel eğitim ve Rehabilitasyon Merkezinden İstene Belgeler Nelerdir? </vt:lpstr>
      <vt:lpstr>Eğitsel Değerlendirme İsteği Formu Nasıl Hazırlanır?</vt:lpstr>
      <vt:lpstr>Bireysel Gelişim Raporu Nasıl Doldurulmalıdır ?</vt:lpstr>
      <vt:lpstr>Rehberlik ve Araştırma Merkezine Değerlendirme Süreci Nasıldır?</vt:lpstr>
      <vt:lpstr>Rehberlik ve Araştırma Merkezine Karar Süreci Nasıldır?</vt:lpstr>
      <vt:lpstr>Değerlendirme Sonucunda Çıkan Kararlar;</vt:lpstr>
      <vt:lpstr>Değerlendirme Sonucunda Çıkan Kararlara Nasıl İtiraz Edilir?</vt:lpstr>
      <vt:lpstr>Tam Zamanlı Kaynaştırma Nedir?</vt:lpstr>
      <vt:lpstr>Tam zamanlı kaynaştırma yoluyla eğitim de dikkat edilmesi gereken hususlar;</vt:lpstr>
      <vt:lpstr>Tam zamanlı kaynaştırma yoluyla eğitim uygulamalarında başarının değerlendirilmesi;</vt:lpstr>
      <vt:lpstr>PowerPoint Sunusu</vt:lpstr>
      <vt:lpstr>PowerPoint Sunusu</vt:lpstr>
      <vt:lpstr>Destek Eğitim Odası</vt:lpstr>
      <vt:lpstr>Destek Eğitim Odası Devam;</vt:lpstr>
      <vt:lpstr>Okullarda Destek Eğitim Odası Nasıl Açılır?</vt:lpstr>
      <vt:lpstr>Okullarda Destek Eğitim Odası Nasıl Açılır?</vt:lpstr>
      <vt:lpstr>Destek Eğitim Odasında Dikkat Edilecek Hususlar;</vt:lpstr>
      <vt:lpstr>Destek Eğitim Odasında Dikkat Edilecek Hususlar;</vt:lpstr>
      <vt:lpstr>Destek Eğitim Odasında Dikkat Edilecek Hususlar;</vt:lpstr>
      <vt:lpstr>Evde eğitim hizmeti;</vt:lpstr>
      <vt:lpstr>Evde eğitim hizmetin de dikkat edilecek hususlar;</vt:lpstr>
      <vt:lpstr>PowerPoint Sunusu</vt:lpstr>
      <vt:lpstr>PowerPoint Sunusu</vt:lpstr>
      <vt:lpstr>Öğrencinin başarısının değerlendirilmesi;</vt:lpstr>
      <vt:lpstr>Evde eğitim öğrencisi okul devam konusu;</vt:lpstr>
      <vt:lpstr>Evde eğitim devam;</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AGRIRAM</dc:creator>
  <cp:lastModifiedBy>AGRIRAM</cp:lastModifiedBy>
  <cp:revision>10</cp:revision>
  <dcterms:created xsi:type="dcterms:W3CDTF">2018-11-14T08:05:37Z</dcterms:created>
  <dcterms:modified xsi:type="dcterms:W3CDTF">2018-11-14T11:55:52Z</dcterms:modified>
</cp:coreProperties>
</file>